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notesMasterIdLst>
    <p:notesMasterId r:id="rId49"/>
  </p:notesMasterIdLst>
  <p:sldIdLst>
    <p:sldId id="256" r:id="rId3"/>
    <p:sldId id="515" r:id="rId4"/>
    <p:sldId id="548" r:id="rId5"/>
    <p:sldId id="596" r:id="rId6"/>
    <p:sldId id="597" r:id="rId7"/>
    <p:sldId id="549" r:id="rId8"/>
    <p:sldId id="550" r:id="rId9"/>
    <p:sldId id="551" r:id="rId10"/>
    <p:sldId id="552" r:id="rId11"/>
    <p:sldId id="604" r:id="rId12"/>
    <p:sldId id="554" r:id="rId13"/>
    <p:sldId id="598" r:id="rId14"/>
    <p:sldId id="599" r:id="rId15"/>
    <p:sldId id="555" r:id="rId16"/>
    <p:sldId id="556" r:id="rId17"/>
    <p:sldId id="557" r:id="rId18"/>
    <p:sldId id="558" r:id="rId19"/>
    <p:sldId id="570" r:id="rId20"/>
    <p:sldId id="601" r:id="rId21"/>
    <p:sldId id="602" r:id="rId22"/>
    <p:sldId id="582" r:id="rId23"/>
    <p:sldId id="617" r:id="rId24"/>
    <p:sldId id="583" r:id="rId25"/>
    <p:sldId id="584" r:id="rId26"/>
    <p:sldId id="543" r:id="rId27"/>
    <p:sldId id="609" r:id="rId28"/>
    <p:sldId id="608" r:id="rId29"/>
    <p:sldId id="607" r:id="rId30"/>
    <p:sldId id="606" r:id="rId31"/>
    <p:sldId id="605" r:id="rId32"/>
    <p:sldId id="614" r:id="rId33"/>
    <p:sldId id="615" r:id="rId34"/>
    <p:sldId id="616" r:id="rId35"/>
    <p:sldId id="563" r:id="rId36"/>
    <p:sldId id="564" r:id="rId37"/>
    <p:sldId id="565" r:id="rId38"/>
    <p:sldId id="561" r:id="rId39"/>
    <p:sldId id="562" r:id="rId40"/>
    <p:sldId id="594" r:id="rId41"/>
    <p:sldId id="595" r:id="rId42"/>
    <p:sldId id="610" r:id="rId43"/>
    <p:sldId id="612" r:id="rId44"/>
    <p:sldId id="613" r:id="rId45"/>
    <p:sldId id="619" r:id="rId46"/>
    <p:sldId id="618" r:id="rId47"/>
    <p:sldId id="545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FC4653"/>
    <a:srgbClr val="F92328"/>
    <a:srgbClr val="00FFFF"/>
    <a:srgbClr val="E5F6A8"/>
    <a:srgbClr val="A3FBBA"/>
    <a:srgbClr val="F4A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108" d="100"/>
          <a:sy n="108" d="100"/>
        </p:scale>
        <p:origin x="17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86E267F-1E9C-45D2-A576-A9A2269D4E63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D98C19E-B9CF-4C0E-AA4B-C83DF1812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274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282BF24C-51B9-4DB6-AA4C-0589403B665F}" type="slidenum">
              <a:rPr lang="ru-RU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1</a:t>
            </a:fld>
            <a:endParaRPr lang="ru-RU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4"/>
          <p:cNvSpPr txBox="1">
            <a:spLocks noGrp="1"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79FA9D23-A309-4BA0-8663-A4BC2126F8CF}" type="slidenum">
              <a:rPr lang="en-GB" altLang="en-US" sz="1200">
                <a:solidFill>
                  <a:srgbClr val="000000"/>
                </a:solidFill>
              </a:rPr>
              <a:pPr algn="r"/>
              <a:t>40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C5C468F0-D7DC-4DA5-A86C-04B96927846E}" type="slidenum">
              <a:rPr lang="en-GB" altLang="en-US" sz="1200">
                <a:solidFill>
                  <a:srgbClr val="000000"/>
                </a:solidFill>
              </a:rPr>
              <a:pPr algn="r"/>
              <a:t>40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4"/>
          <p:cNvSpPr txBox="1">
            <a:spLocks noGrp="1"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79FA9D23-A309-4BA0-8663-A4BC2126F8CF}" type="slidenum">
              <a:rPr lang="en-GB" altLang="en-US" sz="1200">
                <a:solidFill>
                  <a:srgbClr val="000000"/>
                </a:solidFill>
              </a:rPr>
              <a:pPr algn="r"/>
              <a:t>44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C5C468F0-D7DC-4DA5-A86C-04B96927846E}" type="slidenum">
              <a:rPr lang="en-GB" altLang="en-US" sz="1200">
                <a:solidFill>
                  <a:srgbClr val="000000"/>
                </a:solidFill>
              </a:rPr>
              <a:pPr algn="r"/>
              <a:t>44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4"/>
          <p:cNvSpPr txBox="1">
            <a:spLocks noGrp="1"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79FA9D23-A309-4BA0-8663-A4BC2126F8CF}" type="slidenum">
              <a:rPr lang="en-GB" altLang="en-US" sz="1200">
                <a:solidFill>
                  <a:srgbClr val="000000"/>
                </a:solidFill>
              </a:rPr>
              <a:pPr algn="r"/>
              <a:t>45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C5C468F0-D7DC-4DA5-A86C-04B96927846E}" type="slidenum">
              <a:rPr lang="en-GB" altLang="en-US" sz="1200">
                <a:solidFill>
                  <a:srgbClr val="000000"/>
                </a:solidFill>
              </a:rPr>
              <a:pPr algn="r"/>
              <a:t>45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CFFE5F-CD2A-4ED0-97A9-F2E2EF1F4EC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E9CF35-048D-434C-9EBC-A71F72CC5D7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6B0CCA-5CE2-453A-B212-7E43599E60F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5EA75-312F-4C62-A7E9-70B0684946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524FFCE3-1C89-4D66-B9C7-D4DF0DD63040}" type="slidenum">
              <a:rPr lang="en-GB" alt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21</a:t>
            </a:fld>
            <a:endParaRPr lang="en-GB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4BBD727-4021-4DA9-B9B7-DCAE95CE3231}" type="slidenum">
              <a:rPr lang="en-GB" altLang="en-US" sz="1200">
                <a:solidFill>
                  <a:srgbClr val="000000"/>
                </a:solidFill>
              </a:rPr>
              <a:pPr algn="r"/>
              <a:t>21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4"/>
          <p:cNvSpPr txBox="1">
            <a:spLocks noGrp="1"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47DA0ECE-55D3-4A07-9900-CF10155F81F0}" type="slidenum">
              <a:rPr lang="en-GB" altLang="en-US" sz="1200">
                <a:solidFill>
                  <a:srgbClr val="000000"/>
                </a:solidFill>
              </a:rPr>
              <a:pPr algn="r"/>
              <a:t>24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9B845-A0CF-4F21-8CBA-370A9DAB41F4}" type="slidenum">
              <a:rPr lang="ru-RU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4"/>
          <p:cNvSpPr txBox="1">
            <a:spLocks noGrp="1"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97854175-B52A-4D31-8E9A-CEF1E5D6FC4C}" type="slidenum">
              <a:rPr lang="en-GB" altLang="en-US" sz="1200" smtClean="0">
                <a:solidFill>
                  <a:srgbClr val="000000"/>
                </a:solidFill>
              </a:rPr>
              <a:pPr algn="r"/>
              <a:t>39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041D7EF-90EE-4BFA-A51E-3A7CC36CBDE9}" type="slidenum">
              <a:rPr lang="en-GB" altLang="en-US" sz="1200" smtClean="0">
                <a:solidFill>
                  <a:srgbClr val="000000"/>
                </a:solidFill>
              </a:rPr>
              <a:pPr algn="r"/>
              <a:t>39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AF833-A511-412D-A57E-112FFB446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C8697-45CF-4FD0-BCC8-1D75771AC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410AA-7E28-4DA4-B442-3EE6A8DAA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D5710-AD7F-47F9-A241-9461E88761A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1A05-4FDA-4187-83ED-E692E31AA30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6408A-9A54-4918-97A2-61B1B7039EA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03B83-DF74-4A80-81B8-2A4EB0A8CC6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C1752-7786-4236-8E0D-A42799278F6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6A47-EFE3-4E69-9A1C-4A106EA48F2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E1AB5-D1D8-4013-BABD-6A620AC47D8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2EC22-E07E-4ECA-9B23-68AA45CD0E8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1D0CE-E420-4DB6-BA87-E9E4DC03D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570D4-1A62-4421-9419-0B5E9B0B778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1617C-0A6E-4232-8A9F-3583107444C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736DC-FEE1-4B54-8E3D-A8468705D08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E8F29-9B80-4564-93C5-124E93F9C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4BF01-E630-43C7-BDA7-166947F1B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1346-7FEF-4087-AC15-BF57D0A9E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B9698-CBE2-45F0-B9F5-E198DAD7A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52E18-8DA3-41B3-8892-4076A7991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5FCE-51F4-46BC-8EF8-5770467C1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F6E0E-C2C9-45B1-868A-35138B657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62593C4-6059-4B73-8A94-32691832D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036" r:id="rId1"/>
    <p:sldLayoutId id="2147496037" r:id="rId2"/>
    <p:sldLayoutId id="2147496038" r:id="rId3"/>
    <p:sldLayoutId id="2147496039" r:id="rId4"/>
    <p:sldLayoutId id="2147496040" r:id="rId5"/>
    <p:sldLayoutId id="2147496041" r:id="rId6"/>
    <p:sldLayoutId id="2147496042" r:id="rId7"/>
    <p:sldLayoutId id="2147496043" r:id="rId8"/>
    <p:sldLayoutId id="2147496044" r:id="rId9"/>
    <p:sldLayoutId id="2147496045" r:id="rId10"/>
    <p:sldLayoutId id="214749604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C532B21-5E39-4852-A167-DC0AEC5F072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080" r:id="rId1"/>
    <p:sldLayoutId id="2147496081" r:id="rId2"/>
    <p:sldLayoutId id="2147496082" r:id="rId3"/>
    <p:sldLayoutId id="2147496083" r:id="rId4"/>
    <p:sldLayoutId id="2147496084" r:id="rId5"/>
    <p:sldLayoutId id="2147496085" r:id="rId6"/>
    <p:sldLayoutId id="2147496086" r:id="rId7"/>
    <p:sldLayoutId id="2147496087" r:id="rId8"/>
    <p:sldLayoutId id="2147496088" r:id="rId9"/>
    <p:sldLayoutId id="2147496089" r:id="rId10"/>
    <p:sldLayoutId id="21474960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648200"/>
            <a:ext cx="8001000" cy="5334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Amur Margaryan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485900" y="5867400"/>
            <a:ext cx="64008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hy-AM" sz="20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November 2018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28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9" name="Slide Number Placeholder 4"/>
          <p:cNvSpPr>
            <a:spLocks noGrp="1"/>
          </p:cNvSpPr>
          <p:nvPr>
            <p:ph type="sldNum" sz="quarter" idx="12"/>
          </p:nvPr>
        </p:nvSpPr>
        <p:spPr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3CCCC020-6126-4C88-B0C4-1B3986783C88}" type="slidenum">
              <a:rPr lang="ru-RU" altLang="en-US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1</a:t>
            </a:fld>
            <a:endParaRPr lang="ru-RU" altLang="en-US" sz="140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990600"/>
            <a:ext cx="9144000" cy="1520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/>
              <a:t>Detectors based on the low-pressure </a:t>
            </a:r>
          </a:p>
          <a:p>
            <a:pPr algn="ctr">
              <a:defRPr/>
            </a:pPr>
            <a:r>
              <a:rPr lang="en-US" sz="2800" b="1" dirty="0"/>
              <a:t>MWPCs and radio frequency timer: </a:t>
            </a:r>
          </a:p>
          <a:p>
            <a:pPr algn="ctr">
              <a:defRPr/>
            </a:pPr>
            <a:r>
              <a:rPr lang="en-US" sz="2800" b="1" dirty="0"/>
              <a:t>status and applications.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7" name="Title 1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en-US" sz="2400" b="1" dirty="0">
                <a:solidFill>
                  <a:schemeClr val="accent6"/>
                </a:solidFill>
                <a:latin typeface="+mj-lt"/>
              </a:rPr>
              <a:t>  </a:t>
            </a:r>
            <a:r>
              <a:rPr lang="en-US" alt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alt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alt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Nuclear Interaction Chamber (LERNIC) </a:t>
            </a:r>
          </a:p>
        </p:txBody>
      </p:sp>
      <p:pic>
        <p:nvPicPr>
          <p:cNvPr id="15872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143000"/>
            <a:ext cx="3898900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9" name="Rectangle 2"/>
          <p:cNvSpPr>
            <a:spLocks noChangeArrowheads="1"/>
          </p:cNvSpPr>
          <p:nvPr/>
        </p:nvSpPr>
        <p:spPr bwMode="auto">
          <a:xfrm>
            <a:off x="0" y="2743200"/>
            <a:ext cx="14909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200" b="1" baseline="30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 </a:t>
            </a:r>
            <a:r>
              <a:rPr lang="en-US" altLang="en-US" sz="3200" b="1" baseline="30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en-US" alt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baseline="30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endParaRPr lang="en-US" altLang="en-US" sz="32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8" name="Title 1"/>
          <p:cNvSpPr txBox="1">
            <a:spLocks/>
          </p:cNvSpPr>
          <p:nvPr/>
        </p:nvSpPr>
        <p:spPr bwMode="auto">
          <a:xfrm>
            <a:off x="228600" y="4953000"/>
            <a:ext cx="5943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Schematic of the LERNIC based on the low-pressure MWPC technique</a:t>
            </a:r>
          </a:p>
        </p:txBody>
      </p:sp>
      <p:sp>
        <p:nvSpPr>
          <p:cNvPr id="166921" name="Title 1"/>
          <p:cNvSpPr txBox="1">
            <a:spLocks/>
          </p:cNvSpPr>
          <p:nvPr/>
        </p:nvSpPr>
        <p:spPr bwMode="auto">
          <a:xfrm>
            <a:off x="6096000" y="3962400"/>
            <a:ext cx="3048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altLang="en-US" b="1" dirty="0">
              <a:solidFill>
                <a:schemeClr val="accent6"/>
              </a:solidFill>
              <a:latin typeface="+mn-lt"/>
            </a:endParaRPr>
          </a:p>
          <a:p>
            <a:pPr algn="ctr">
              <a:defRPr/>
            </a:pPr>
            <a:r>
              <a:rPr lang="en-US" alt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gas and target </a:t>
            </a:r>
            <a:r>
              <a:rPr lang="en-US" altLang="en-US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methylal</a:t>
            </a:r>
            <a:r>
              <a:rPr lang="en-US" alt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hy-AM" alt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(OCH</a:t>
            </a:r>
            <a:r>
              <a:rPr lang="hy-AM" altLang="en-US" b="1" baseline="-25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y-AM" alt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y-AM" altLang="en-US" b="1" baseline="-25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y-AM" alt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hy-AM" altLang="en-US" b="1" baseline="-25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baseline="-25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3-6 </a:t>
            </a:r>
            <a:r>
              <a:rPr lang="en-US" altLang="en-US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Torr</a:t>
            </a:r>
            <a:endParaRPr lang="en-US" altLang="en-US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Heptane</a:t>
            </a:r>
            <a:endParaRPr lang="en-US" altLang="en-US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y-AM" altLang="en-US" b="1" baseline="-25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="1" baseline="-25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3-6 </a:t>
            </a:r>
            <a:r>
              <a:rPr lang="en-US" altLang="en-US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Torr</a:t>
            </a:r>
            <a:endParaRPr lang="en-US" altLang="en-US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8727" name="Straight Arrow Connector 2"/>
          <p:cNvCxnSpPr>
            <a:cxnSpLocks noChangeShapeType="1"/>
          </p:cNvCxnSpPr>
          <p:nvPr/>
        </p:nvCxnSpPr>
        <p:spPr bwMode="auto">
          <a:xfrm flipV="1">
            <a:off x="1524000" y="609600"/>
            <a:ext cx="3962400" cy="396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8728" name="TextBox 3"/>
          <p:cNvSpPr txBox="1">
            <a:spLocks noChangeArrowheads="1"/>
          </p:cNvSpPr>
          <p:nvPr/>
        </p:nvSpPr>
        <p:spPr bwMode="auto">
          <a:xfrm>
            <a:off x="3505200" y="23050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66925" name="TextBox 4"/>
          <p:cNvSpPr txBox="1">
            <a:spLocks noChangeArrowheads="1"/>
          </p:cNvSpPr>
          <p:nvPr/>
        </p:nvSpPr>
        <p:spPr bwMode="auto">
          <a:xfrm>
            <a:off x="5410200" y="838200"/>
            <a:ext cx="1531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accent6"/>
                </a:solidFill>
              </a:rPr>
              <a:t>LCB </a:t>
            </a:r>
            <a:r>
              <a:rPr lang="el-GR" altLang="en-US" b="1" dirty="0">
                <a:solidFill>
                  <a:schemeClr val="accent6"/>
                </a:solidFill>
              </a:rPr>
              <a:t>γ</a:t>
            </a:r>
            <a:r>
              <a:rPr lang="en-US" altLang="en-US" b="1" dirty="0">
                <a:solidFill>
                  <a:schemeClr val="accent6"/>
                </a:solidFill>
              </a:rPr>
              <a:t>-beam</a:t>
            </a:r>
          </a:p>
        </p:txBody>
      </p:sp>
      <p:sp>
        <p:nvSpPr>
          <p:cNvPr id="158731" name="Rectangle 8"/>
          <p:cNvSpPr>
            <a:spLocks noChangeArrowheads="1"/>
          </p:cNvSpPr>
          <p:nvPr/>
        </p:nvSpPr>
        <p:spPr bwMode="auto">
          <a:xfrm>
            <a:off x="6477000" y="1600200"/>
            <a:ext cx="2667000" cy="23082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y-AM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Protons</a:t>
            </a:r>
          </a:p>
          <a:p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hy-AM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</a:t>
            </a:r>
            <a:r>
              <a:rPr lang="hy-AM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keV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Deuterons</a:t>
            </a:r>
          </a:p>
          <a:p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50 - 600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hy-AM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y-AM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particles</a:t>
            </a:r>
            <a:endParaRPr lang="hy-AM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hy-AM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- 5000</a:t>
            </a:r>
            <a:r>
              <a:rPr lang="hy-AM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keV</a:t>
            </a:r>
          </a:p>
          <a:p>
            <a:r>
              <a:rPr lang="hy-AM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heavy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e.g. C-12</a:t>
            </a:r>
            <a:endParaRPr lang="hy-AM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y-AM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y-AM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hy-AM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800600" y="2743200"/>
            <a:ext cx="1664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b="1" baseline="30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~0.2 </a:t>
            </a:r>
            <a:r>
              <a:rPr lang="en-US" alt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endParaRPr lang="en-US" altLang="en-US" sz="2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04800" y="5410200"/>
            <a:ext cx="8458200" cy="838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endParaRPr lang="en-US" altLang="en-US" sz="1800" b="1" dirty="0">
              <a:solidFill>
                <a:schemeClr val="accent6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en-US" altLang="en-US" sz="1800" b="1" dirty="0">
              <a:solidFill>
                <a:schemeClr val="accent6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1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target nuclei </a:t>
            </a:r>
            <a:r>
              <a:rPr lang="en-US" altLang="en-US" sz="1800" b="1" baseline="30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altLang="en-US" sz="1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is ~10</a:t>
            </a:r>
            <a:r>
              <a:rPr lang="en-US" altLang="en-US" sz="1800" b="1" baseline="30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altLang="en-US" sz="1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/(</a:t>
            </a:r>
            <a:r>
              <a:rPr lang="en-US" altLang="en-US" sz="1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cmTorr</a:t>
            </a:r>
            <a:r>
              <a:rPr lang="en-US" altLang="en-US" sz="1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sz="1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single MWPC unit the ratio of efficiencies of </a:t>
            </a:r>
            <a:r>
              <a:rPr lang="el-GR" sz="1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-particle/</a:t>
            </a:r>
            <a:r>
              <a:rPr lang="el-GR" sz="1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</a:t>
            </a:r>
            <a:r>
              <a:rPr lang="en-US" sz="1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-particle is </a:t>
            </a:r>
            <a:r>
              <a:rPr lang="en-US" altLang="en-US" sz="1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1800" b="1" baseline="30000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en-US" sz="1800" b="1" dirty="0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FC53802E-2CBB-4930-A841-370905F698EB}" type="slidenum">
              <a:rPr lang="ru-RU" altLang="en-US" smtClean="0">
                <a:latin typeface="Arial" pitchFamily="34" charset="0"/>
              </a:rPr>
              <a:pPr/>
              <a:t>10</a:t>
            </a:fld>
            <a:endParaRPr lang="ru-RU" altLang="en-US" dirty="0"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12954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cm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1828800" y="1371600"/>
            <a:ext cx="838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flipV="1">
            <a:off x="3505200" y="1371600"/>
            <a:ext cx="914400" cy="152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39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87363"/>
          </a:xfrm>
        </p:spPr>
        <p:txBody>
          <a:bodyPr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of LERNIC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69638" name="Picture 3" descr="C:\Documents and Settings\BEST111\Desktop\ELI NP\20160606_1456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71600"/>
            <a:ext cx="5334000" cy="3200400"/>
          </a:xfrm>
          <a:noFill/>
        </p:spPr>
      </p:pic>
      <p:pic>
        <p:nvPicPr>
          <p:cNvPr id="69639" name="Picture 2" descr="G:\Innovation-YerPhI-2014\vacuum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819400" y="4953000"/>
            <a:ext cx="2967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view of the detector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6963"/>
          </a:xfrm>
        </p:spPr>
        <p:txBody>
          <a:bodyPr/>
          <a:lstStyle/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electrical signals from MWPC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by alpha particles from Pu-239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A97C3-3A70-40D8-9DF0-2658E8B2259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71686" name="Picture 2" descr="F:\SC888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1171575"/>
            <a:ext cx="6096000" cy="4954588"/>
          </a:xfrm>
          <a:noFill/>
        </p:spPr>
      </p:pic>
    </p:spTree>
    <p:extLst>
      <p:ext uri="{BB962C8B-B14F-4D97-AF65-F5344CB8AC3E}">
        <p14:creationId xmlns:p14="http://schemas.microsoft.com/office/powerpoint/2010/main" val="3070842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capability of the low-pressure MWPC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F27FC-EA9C-48DD-A693-8B46840104A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72710" name="Picture 2" descr="F:\SC97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676275"/>
            <a:ext cx="6705600" cy="5449888"/>
          </a:xfrm>
          <a:noFill/>
        </p:spPr>
      </p:pic>
    </p:spTree>
    <p:extLst>
      <p:ext uri="{BB962C8B-B14F-4D97-AF65-F5344CB8AC3E}">
        <p14:creationId xmlns:p14="http://schemas.microsoft.com/office/powerpoint/2010/main" val="196762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7583488" cy="457200"/>
          </a:xfrm>
        </p:spPr>
        <p:txBody>
          <a:bodyPr/>
          <a:lstStyle/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 of the MWPC single unit for </a:t>
            </a:r>
            <a:r>
              <a:rPr lang="el-GR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-particles is </a:t>
            </a:r>
            <a:r>
              <a:rPr lang="el-GR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=400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66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1136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1136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3BC25121-DDE4-4A8D-8DFF-56089EF3B66E}" type="slidenum">
              <a:rPr lang="ru-RU" altLang="en-US" smtClean="0">
                <a:solidFill>
                  <a:srgbClr val="000000"/>
                </a:solidFill>
              </a:rPr>
              <a:pPr eaLnBrk="1" hangingPunct="1">
                <a:defRPr/>
              </a:pPr>
              <a:t>14</a:t>
            </a:fld>
            <a:endParaRPr lang="ru-RU" altLang="en-US">
              <a:solidFill>
                <a:srgbClr val="000000"/>
              </a:solidFill>
            </a:endParaRPr>
          </a:p>
        </p:txBody>
      </p:sp>
      <p:pic>
        <p:nvPicPr>
          <p:cNvPr id="73734" name="Picture 2" descr="C:\Documents and Settings\BEST111\Desktop\LERNIK\TDC1_G834Pu239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066800"/>
            <a:ext cx="8610600" cy="4619625"/>
          </a:xfr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-76200" y="1588"/>
            <a:ext cx="9220200" cy="53181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TOF between anode planes of the MWPC1 and MWPC2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685800"/>
          </a:xfrm>
        </p:spPr>
        <p:txBody>
          <a:bodyPr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TOF between the anode and cathode planes of MWPC unit </a:t>
            </a:r>
          </a:p>
        </p:txBody>
      </p:sp>
      <p:sp>
        <p:nvSpPr>
          <p:cNvPr id="11161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1116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1116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8D5BA544-8FE7-478E-8A46-FA3E949BB898}" type="slidenum">
              <a:rPr lang="ru-RU" altLang="en-US" smtClean="0">
                <a:solidFill>
                  <a:srgbClr val="000000"/>
                </a:solidFill>
              </a:rPr>
              <a:pPr eaLnBrk="1" hangingPunct="1">
                <a:defRPr/>
              </a:pPr>
              <a:t>15</a:t>
            </a:fld>
            <a:endParaRPr lang="ru-RU" altLang="en-US">
              <a:solidFill>
                <a:srgbClr val="000000"/>
              </a:solidFill>
            </a:endParaRPr>
          </a:p>
        </p:txBody>
      </p:sp>
      <p:pic>
        <p:nvPicPr>
          <p:cNvPr id="74758" name="Picture 8" descr="https://photos-5.dropbox.com/t/2/AAAxv-9R-Nk03Ttzx2zKR5x4HHVJpMqf1nX1_iF4AeBMxw/12/384739352/jpeg/32x32/3/1489158000/0/2/TDC2_G834Pu239A.jpg/EK6E-YcDGLKYASACKAI/BVeO6PwSIQhEnQHKkSmnQqFdKtWHGx8ETKUdiiJ-cLE?dl=0&amp;size=800x600&amp;size_mode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76200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5562600"/>
            <a:ext cx="7583488" cy="457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 between the anode and cathode planes of the MWPC unit for </a:t>
            </a:r>
            <a:r>
              <a:rPr lang="el-GR" altLang="en-US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-particles is </a:t>
            </a:r>
            <a:r>
              <a:rPr lang="el-GR" altLang="en-US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=1000 ps. Estimated position resolution is </a:t>
            </a:r>
            <a:r>
              <a:rPr lang="el-GR" altLang="en-US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≤1mm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30C9A-D40F-4BDA-9ACC-D6CC7A509420}" type="slidenum">
              <a:rPr lang="ru-RU" smtClean="0">
                <a:latin typeface="Arial" pitchFamily="34" charset="0"/>
              </a:rPr>
              <a:pPr>
                <a:defRPr/>
              </a:pPr>
              <a:t>16</a:t>
            </a:fld>
            <a:endParaRPr lang="ru-RU">
              <a:latin typeface="Arial" pitchFamily="34" charset="0"/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762000"/>
            <a:ext cx="4411663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2239043" y="80211"/>
            <a:ext cx="42210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Schematic of the beam test setup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1" name="Rectangle 3"/>
          <p:cNvSpPr>
            <a:spLocks noChangeArrowheads="1"/>
          </p:cNvSpPr>
          <p:nvPr/>
        </p:nvSpPr>
        <p:spPr bwMode="auto">
          <a:xfrm>
            <a:off x="838200" y="3352800"/>
            <a:ext cx="1123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2400">
                <a:latin typeface="Times New Roman" pitchFamily="18" charset="0"/>
                <a:cs typeface="Times New Roman" pitchFamily="18" charset="0"/>
              </a:rPr>
              <a:t>Magnet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3200400" y="914400"/>
            <a:ext cx="13716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783" name="Rectangle 3"/>
          <p:cNvSpPr>
            <a:spLocks noChangeArrowheads="1"/>
          </p:cNvSpPr>
          <p:nvPr/>
        </p:nvSpPr>
        <p:spPr bwMode="auto">
          <a:xfrm>
            <a:off x="685800" y="533400"/>
            <a:ext cx="2517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0.1 mg/cm2 U-235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209800" y="46482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09800" y="51054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209800" y="35814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787" name="Rectangle 3"/>
          <p:cNvSpPr>
            <a:spLocks noChangeArrowheads="1"/>
          </p:cNvSpPr>
          <p:nvPr/>
        </p:nvSpPr>
        <p:spPr bwMode="auto">
          <a:xfrm>
            <a:off x="762000" y="4495800"/>
            <a:ext cx="13827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2400">
                <a:latin typeface="Times New Roman" pitchFamily="18" charset="0"/>
                <a:cs typeface="Times New Roman" pitchFamily="18" charset="0"/>
              </a:rPr>
              <a:t>MWPC-1</a:t>
            </a:r>
          </a:p>
          <a:p>
            <a:pPr marL="457200" indent="-457200"/>
            <a:r>
              <a:rPr lang="en-US" sz="2400">
                <a:latin typeface="Times New Roman" pitchFamily="18" charset="0"/>
                <a:cs typeface="Times New Roman" pitchFamily="18" charset="0"/>
              </a:rPr>
              <a:t>MWPC-2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8" name="Rectangle 3"/>
          <p:cNvSpPr>
            <a:spLocks noChangeArrowheads="1"/>
          </p:cNvSpPr>
          <p:nvPr/>
        </p:nvSpPr>
        <p:spPr bwMode="auto">
          <a:xfrm>
            <a:off x="762000" y="1295400"/>
            <a:ext cx="1798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2400">
                <a:latin typeface="Times New Roman" pitchFamily="18" charset="0"/>
                <a:cs typeface="Times New Roman" pitchFamily="18" charset="0"/>
              </a:rPr>
              <a:t>Photon beam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828800" y="1676400"/>
            <a:ext cx="990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200400" y="5562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971800" y="43434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792" name="Rectangle 3"/>
          <p:cNvSpPr>
            <a:spLocks noChangeArrowheads="1"/>
          </p:cNvSpPr>
          <p:nvPr/>
        </p:nvSpPr>
        <p:spPr bwMode="auto">
          <a:xfrm>
            <a:off x="304800" y="41148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400">
                <a:latin typeface="Times New Roman" pitchFamily="18" charset="0"/>
                <a:cs typeface="Times New Roman" pitchFamily="18" charset="0"/>
              </a:rPr>
              <a:t>  Nuclear Fragment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5334000"/>
            <a:ext cx="3175000" cy="46196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1-3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Torr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Hexane- </a:t>
            </a:r>
            <a:r>
              <a:rPr lang="en-US" sz="2400" dirty="0">
                <a:latin typeface="Arial" charset="0"/>
              </a:rPr>
              <a:t>C</a:t>
            </a:r>
            <a:r>
              <a:rPr lang="en-US" sz="2400" baseline="-25000" dirty="0">
                <a:latin typeface="Arial" charset="0"/>
              </a:rPr>
              <a:t>6</a:t>
            </a:r>
            <a:r>
              <a:rPr lang="en-US" sz="2400" dirty="0">
                <a:latin typeface="Arial" charset="0"/>
              </a:rPr>
              <a:t>H</a:t>
            </a:r>
            <a:r>
              <a:rPr lang="en-US" sz="2400" baseline="-25000" dirty="0">
                <a:latin typeface="Arial" charset="0"/>
              </a:rPr>
              <a:t>14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CAEAB-0C1C-486A-9A64-AF3173ADEFCB}" type="slidenum">
              <a:rPr lang="ru-RU" smtClean="0">
                <a:latin typeface="Arial" pitchFamily="34" charset="0"/>
              </a:rPr>
              <a:pPr>
                <a:defRPr/>
              </a:pPr>
              <a:t>17</a:t>
            </a:fld>
            <a:endParaRPr lang="ru-RU">
              <a:latin typeface="Arial" pitchFamily="34" charset="0"/>
            </a:endParaRPr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47566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5800" y="228600"/>
            <a:ext cx="2731838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Linear electron accelerator 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50 Hz, 2.8 GHz E=20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MeV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5" name="Picture 2" descr="C:\Documents and Settings\Amur\Desktop\2013\Innovation-YerPhI\Фото-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4290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438400"/>
            <a:ext cx="10366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5410200"/>
            <a:ext cx="8915400" cy="762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altLang="en-US" sz="2000" kern="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Typical electrical signals from MWPC anode planes produced in interactions of 20 MeV bremsstrahlung beam without (left) and with (right) U-235 target </a:t>
            </a:r>
          </a:p>
        </p:txBody>
      </p:sp>
      <p:pic>
        <p:nvPicPr>
          <p:cNvPr id="8" name="Picture 2" descr="C:\Documents and Settings\Amur\Desktop\2013\Innovation-YerPhI\Фото-0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505200"/>
            <a:ext cx="2438400" cy="182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C:\Documents and Settings\BEST111\Desktop\LERNIK\4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760413"/>
            <a:ext cx="6172200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5" name="Title 1"/>
          <p:cNvSpPr txBox="1">
            <a:spLocks/>
          </p:cNvSpPr>
          <p:nvPr/>
        </p:nvSpPr>
        <p:spPr bwMode="auto">
          <a:xfrm>
            <a:off x="3810000" y="4303896"/>
            <a:ext cx="5486401" cy="73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en-US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Schematic view of the experimental setup (~ 200 modules) at LCB pencil like </a:t>
            </a:r>
            <a:r>
              <a:rPr lang="el-GR" altLang="en-US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en-US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-beam</a:t>
            </a:r>
          </a:p>
        </p:txBody>
      </p:sp>
      <p:sp>
        <p:nvSpPr>
          <p:cNvPr id="279557" name="Title 1"/>
          <p:cNvSpPr txBox="1">
            <a:spLocks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en-US" sz="3200" b="1" dirty="0">
                <a:solidFill>
                  <a:srgbClr val="2D2D8A"/>
                </a:solidFill>
                <a:latin typeface="Arial"/>
              </a:rPr>
              <a:t> </a:t>
            </a:r>
            <a:r>
              <a:rPr lang="en-US" altLang="en-US" sz="32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LERNIC:  Applications</a:t>
            </a:r>
          </a:p>
        </p:txBody>
      </p:sp>
      <p:pic>
        <p:nvPicPr>
          <p:cNvPr id="15974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0" y="1209675"/>
            <a:ext cx="21336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8" name="Rectangle 1"/>
          <p:cNvSpPr>
            <a:spLocks noChangeArrowheads="1"/>
          </p:cNvSpPr>
          <p:nvPr/>
        </p:nvSpPr>
        <p:spPr bwMode="auto">
          <a:xfrm>
            <a:off x="2590800" y="1981200"/>
            <a:ext cx="157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baseline="30000" dirty="0">
                <a:solidFill>
                  <a:srgbClr val="2D2D8A"/>
                </a:solidFill>
              </a:rPr>
              <a:t>12</a:t>
            </a:r>
            <a:r>
              <a:rPr lang="en-US" altLang="en-US" b="1" dirty="0">
                <a:solidFill>
                  <a:srgbClr val="2D2D8A"/>
                </a:solidFill>
              </a:rPr>
              <a:t>C ~0.2 </a:t>
            </a:r>
            <a:r>
              <a:rPr lang="en-US" altLang="en-US" b="1" dirty="0" err="1">
                <a:solidFill>
                  <a:srgbClr val="2D2D8A"/>
                </a:solidFill>
              </a:rPr>
              <a:t>MeV</a:t>
            </a:r>
            <a:endParaRPr lang="en-US" altLang="en-US" b="1" dirty="0">
              <a:solidFill>
                <a:srgbClr val="2D2D8A"/>
              </a:solidFill>
            </a:endParaRPr>
          </a:p>
        </p:txBody>
      </p:sp>
      <p:sp>
        <p:nvSpPr>
          <p:cNvPr id="166919" name="Rectangle 2"/>
          <p:cNvSpPr>
            <a:spLocks noChangeArrowheads="1"/>
          </p:cNvSpPr>
          <p:nvPr/>
        </p:nvSpPr>
        <p:spPr bwMode="auto">
          <a:xfrm>
            <a:off x="0" y="1905000"/>
            <a:ext cx="1046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b="1" baseline="30000" dirty="0">
                <a:solidFill>
                  <a:srgbClr val="2D2D8A"/>
                </a:solidFill>
              </a:rPr>
              <a:t>0.6 </a:t>
            </a:r>
            <a:r>
              <a:rPr lang="en-US" altLang="en-US" sz="2000" b="1" baseline="30000" dirty="0" err="1">
                <a:solidFill>
                  <a:srgbClr val="2D2D8A"/>
                </a:solidFill>
              </a:rPr>
              <a:t>MeV</a:t>
            </a:r>
            <a:r>
              <a:rPr lang="en-US" altLang="en-US" sz="2000" b="1" dirty="0">
                <a:solidFill>
                  <a:srgbClr val="2D2D8A"/>
                </a:solidFill>
              </a:rPr>
              <a:t> </a:t>
            </a:r>
            <a:r>
              <a:rPr lang="en-US" altLang="en-US" sz="2000" b="1" baseline="30000" dirty="0">
                <a:solidFill>
                  <a:srgbClr val="2D2D8A"/>
                </a:solidFill>
              </a:rPr>
              <a:t>α </a:t>
            </a:r>
            <a:endParaRPr lang="en-US" altLang="en-US" sz="2000" b="1" dirty="0">
              <a:solidFill>
                <a:srgbClr val="2D2D8A"/>
              </a:solidFill>
            </a:endParaRPr>
          </a:p>
        </p:txBody>
      </p:sp>
      <p:sp>
        <p:nvSpPr>
          <p:cNvPr id="66568" name="Title 1"/>
          <p:cNvSpPr txBox="1">
            <a:spLocks/>
          </p:cNvSpPr>
          <p:nvPr/>
        </p:nvSpPr>
        <p:spPr bwMode="auto">
          <a:xfrm>
            <a:off x="304800" y="3292475"/>
            <a:ext cx="3505200" cy="730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2D2D8A"/>
                </a:solidFill>
                <a:latin typeface="Arial"/>
              </a:rPr>
              <a:t>Schematic of the single module</a:t>
            </a:r>
          </a:p>
        </p:txBody>
      </p:sp>
      <p:sp>
        <p:nvSpPr>
          <p:cNvPr id="166921" name="Title 1"/>
          <p:cNvSpPr txBox="1">
            <a:spLocks/>
          </p:cNvSpPr>
          <p:nvPr/>
        </p:nvSpPr>
        <p:spPr bwMode="auto">
          <a:xfrm>
            <a:off x="6515100" y="2667000"/>
            <a:ext cx="26289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gas </a:t>
            </a:r>
          </a:p>
          <a:p>
            <a:pPr>
              <a:defRPr/>
            </a:pPr>
            <a:r>
              <a:rPr lang="en-US" altLang="en-US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Heptanes C</a:t>
            </a:r>
            <a:r>
              <a:rPr lang="hy-AM" altLang="en-US" b="1" baseline="-25000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="1" baseline="-25000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en-US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altLang="en-US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methylal</a:t>
            </a:r>
            <a:r>
              <a:rPr lang="en-US" altLang="en-US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altLang="en-US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(OCH</a:t>
            </a:r>
            <a:r>
              <a:rPr lang="hy-AM" altLang="en-US" b="1" baseline="-25000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y-AM" altLang="en-US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y-AM" altLang="en-US" b="1" baseline="-25000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y-AM" altLang="en-US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hy-AM" altLang="en-US" b="1" baseline="-25000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baseline="-25000" dirty="0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en-US" b="1" dirty="0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922" name="Title 1"/>
          <p:cNvSpPr txBox="1">
            <a:spLocks/>
          </p:cNvSpPr>
          <p:nvPr/>
        </p:nvSpPr>
        <p:spPr bwMode="auto">
          <a:xfrm>
            <a:off x="228600" y="4038600"/>
            <a:ext cx="8540296" cy="129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altLang="en-US" sz="2000" b="1" dirty="0">
              <a:solidFill>
                <a:srgbClr val="2D2D8A"/>
              </a:solidFill>
            </a:endParaRPr>
          </a:p>
          <a:p>
            <a:pPr>
              <a:defRPr/>
            </a:pPr>
            <a:endParaRPr lang="en-US" altLang="en-US" sz="2000" b="1" dirty="0">
              <a:solidFill>
                <a:srgbClr val="2D2D8A"/>
              </a:solidFill>
            </a:endParaRPr>
          </a:p>
          <a:p>
            <a:pPr>
              <a:defRPr/>
            </a:pPr>
            <a:endParaRPr lang="en-US" altLang="en-US" sz="2000" b="1" dirty="0">
              <a:solidFill>
                <a:srgbClr val="2D2D8A"/>
              </a:solidFill>
            </a:endParaRPr>
          </a:p>
          <a:p>
            <a:pPr algn="just">
              <a:defRPr/>
            </a:pPr>
            <a:r>
              <a:rPr lang="en-US" altLang="en-US" sz="20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 Motivation</a:t>
            </a:r>
            <a:endParaRPr lang="en-US" altLang="en-US" b="1" dirty="0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b="1" dirty="0">
              <a:solidFill>
                <a:srgbClr val="2D2D8A"/>
              </a:solidFill>
              <a:cs typeface="Times New Roman" pitchFamily="18" charset="0"/>
            </a:endParaRPr>
          </a:p>
          <a:p>
            <a:pPr algn="just">
              <a:defRPr/>
            </a:pPr>
            <a:endParaRPr lang="en-US" altLang="en-US" b="1" dirty="0">
              <a:solidFill>
                <a:srgbClr val="2D2D8A"/>
              </a:solidFill>
            </a:endParaRPr>
          </a:p>
          <a:p>
            <a:pPr algn="just">
              <a:defRPr/>
            </a:pPr>
            <a:endParaRPr lang="en-US" altLang="en-US" sz="2000" b="1" dirty="0">
              <a:solidFill>
                <a:srgbClr val="2D2D8A"/>
              </a:solidFill>
            </a:endParaRPr>
          </a:p>
          <a:p>
            <a:pPr algn="just">
              <a:defRPr/>
            </a:pPr>
            <a:endParaRPr lang="en-US" altLang="en-US" sz="2000" b="1" dirty="0">
              <a:solidFill>
                <a:srgbClr val="2D2D8A"/>
              </a:solidFill>
            </a:endParaRPr>
          </a:p>
          <a:p>
            <a:pPr algn="just">
              <a:defRPr/>
            </a:pPr>
            <a:endParaRPr lang="en-US" altLang="en-US" sz="2000" b="1" dirty="0">
              <a:solidFill>
                <a:srgbClr val="2D2D8A"/>
              </a:solidFill>
            </a:endParaRPr>
          </a:p>
          <a:p>
            <a:pPr algn="just">
              <a:defRPr/>
            </a:pPr>
            <a:endParaRPr lang="en-US" altLang="en-US" sz="2000" b="1" dirty="0">
              <a:solidFill>
                <a:srgbClr val="2D2D8A"/>
              </a:solidFill>
            </a:endParaRPr>
          </a:p>
        </p:txBody>
      </p:sp>
      <p:cxnSp>
        <p:nvCxnSpPr>
          <p:cNvPr id="159755" name="Straight Arrow Connector 2"/>
          <p:cNvCxnSpPr>
            <a:cxnSpLocks noChangeShapeType="1"/>
          </p:cNvCxnSpPr>
          <p:nvPr/>
        </p:nvCxnSpPr>
        <p:spPr bwMode="auto">
          <a:xfrm flipV="1">
            <a:off x="914400" y="1295400"/>
            <a:ext cx="1676400" cy="16319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9756" name="TextBox 3"/>
          <p:cNvSpPr txBox="1">
            <a:spLocks noChangeArrowheads="1"/>
          </p:cNvSpPr>
          <p:nvPr/>
        </p:nvSpPr>
        <p:spPr bwMode="auto">
          <a:xfrm>
            <a:off x="3505200" y="23050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6925" name="TextBox 4"/>
          <p:cNvSpPr txBox="1">
            <a:spLocks noChangeArrowheads="1"/>
          </p:cNvSpPr>
          <p:nvPr/>
        </p:nvSpPr>
        <p:spPr bwMode="auto">
          <a:xfrm>
            <a:off x="2730500" y="1295400"/>
            <a:ext cx="1620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2D2D8A"/>
                </a:solidFill>
              </a:rPr>
              <a:t>Proton Beam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FC53802E-2CBB-4930-A841-370905F698EB}" type="slidenum">
              <a:rPr lang="ru-RU" altLang="en-US" smtClean="0">
                <a:solidFill>
                  <a:srgbClr val="000000"/>
                </a:solidFill>
                <a:latin typeface="Arial" pitchFamily="34" charset="0"/>
              </a:rPr>
              <a:pPr/>
              <a:t>18</a:t>
            </a:fld>
            <a:endParaRPr lang="ru-RU" alt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648200"/>
            <a:ext cx="43434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baseline="30000" dirty="0">
                <a:solidFill>
                  <a:srgbClr val="2D2D8A"/>
                </a:solidFill>
              </a:rPr>
              <a:t>16</a:t>
            </a:r>
            <a:r>
              <a:rPr lang="en-US" altLang="en-US" b="1" dirty="0">
                <a:solidFill>
                  <a:srgbClr val="2D2D8A"/>
                </a:solidFill>
              </a:rPr>
              <a:t>O(</a:t>
            </a:r>
            <a:r>
              <a:rPr lang="en-US" altLang="en-US" b="1" dirty="0" err="1">
                <a:solidFill>
                  <a:srgbClr val="2D2D8A"/>
                </a:solidFill>
              </a:rPr>
              <a:t>γ,α</a:t>
            </a:r>
            <a:r>
              <a:rPr lang="en-US" altLang="en-US" b="1" dirty="0">
                <a:solidFill>
                  <a:srgbClr val="2D2D8A"/>
                </a:solidFill>
              </a:rPr>
              <a:t>)</a:t>
            </a:r>
            <a:r>
              <a:rPr lang="en-US" altLang="en-US" b="1" baseline="30000" dirty="0">
                <a:solidFill>
                  <a:srgbClr val="2D2D8A"/>
                </a:solidFill>
              </a:rPr>
              <a:t>12</a:t>
            </a:r>
            <a:r>
              <a:rPr lang="en-US" altLang="en-US" b="1" dirty="0">
                <a:solidFill>
                  <a:srgbClr val="2D2D8A"/>
                </a:solidFill>
              </a:rPr>
              <a:t>C;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5400" y="4648200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baseline="30000" dirty="0">
                <a:solidFill>
                  <a:srgbClr val="2D2D8A"/>
                </a:solidFill>
              </a:rPr>
              <a:t>12</a:t>
            </a:r>
            <a:r>
              <a:rPr lang="en-US" altLang="en-US" b="1" dirty="0">
                <a:solidFill>
                  <a:srgbClr val="2D2D8A"/>
                </a:solidFill>
              </a:rPr>
              <a:t>C(γ,α)</a:t>
            </a:r>
            <a:r>
              <a:rPr lang="en-US" altLang="en-US" b="1" baseline="30000" dirty="0">
                <a:solidFill>
                  <a:srgbClr val="2D2D8A"/>
                </a:solidFill>
              </a:rPr>
              <a:t>8</a:t>
            </a:r>
            <a:r>
              <a:rPr lang="en-US" altLang="en-US" b="1" dirty="0">
                <a:solidFill>
                  <a:srgbClr val="2D2D8A"/>
                </a:solidFill>
              </a:rPr>
              <a:t>Be*;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2032" y="5145705"/>
            <a:ext cx="2392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50"/>
                </a:solidFill>
              </a:rPr>
              <a:t> p+</a:t>
            </a:r>
            <a:r>
              <a:rPr lang="en-US" altLang="en-US" b="1" baseline="30000" dirty="0">
                <a:solidFill>
                  <a:srgbClr val="00B050"/>
                </a:solidFill>
              </a:rPr>
              <a:t> 16</a:t>
            </a:r>
            <a:r>
              <a:rPr lang="en-US" altLang="en-US" b="1" dirty="0">
                <a:solidFill>
                  <a:srgbClr val="00B050"/>
                </a:solidFill>
              </a:rPr>
              <a:t>O </a:t>
            </a:r>
            <a:r>
              <a:rPr lang="en-US" altLang="en-US" b="1" dirty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en-US" altLang="en-US" b="1" dirty="0">
                <a:solidFill>
                  <a:srgbClr val="00B050"/>
                </a:solidFill>
              </a:rPr>
              <a:t>α+</a:t>
            </a:r>
            <a:r>
              <a:rPr lang="en-US" altLang="en-US" b="1" baseline="30000" dirty="0">
                <a:solidFill>
                  <a:srgbClr val="00B050"/>
                </a:solidFill>
              </a:rPr>
              <a:t>12</a:t>
            </a:r>
            <a:r>
              <a:rPr lang="en-US" altLang="en-US" b="1" dirty="0">
                <a:solidFill>
                  <a:srgbClr val="00B050"/>
                </a:solidFill>
              </a:rPr>
              <a:t>C*+p</a:t>
            </a:r>
            <a:r>
              <a:rPr lang="en-US" altLang="en-US" b="1" dirty="0">
                <a:solidFill>
                  <a:srgbClr val="2D2D8A"/>
                </a:solidFill>
              </a:rPr>
              <a:t>;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84728" y="5145705"/>
            <a:ext cx="2358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2D2D8A"/>
                </a:solidFill>
              </a:rPr>
              <a:t> p+</a:t>
            </a:r>
            <a:r>
              <a:rPr lang="en-US" altLang="en-US" b="1" baseline="30000" dirty="0">
                <a:solidFill>
                  <a:srgbClr val="2D2D8A"/>
                </a:solidFill>
              </a:rPr>
              <a:t> 12</a:t>
            </a:r>
            <a:r>
              <a:rPr lang="en-US" altLang="en-US" b="1" dirty="0">
                <a:solidFill>
                  <a:srgbClr val="2D2D8A"/>
                </a:solidFill>
              </a:rPr>
              <a:t>C </a:t>
            </a:r>
            <a:r>
              <a:rPr lang="en-US" altLang="en-US" b="1" dirty="0">
                <a:solidFill>
                  <a:srgbClr val="2D2D8A"/>
                </a:solidFill>
                <a:sym typeface="Wingdings" pitchFamily="2" charset="2"/>
              </a:rPr>
              <a:t></a:t>
            </a:r>
            <a:r>
              <a:rPr lang="en-US" altLang="en-US" b="1" dirty="0">
                <a:solidFill>
                  <a:srgbClr val="2D2D8A"/>
                </a:solidFill>
              </a:rPr>
              <a:t>α+</a:t>
            </a:r>
            <a:r>
              <a:rPr lang="en-US" altLang="en-US" b="1" baseline="30000" dirty="0">
                <a:solidFill>
                  <a:srgbClr val="2D2D8A"/>
                </a:solidFill>
              </a:rPr>
              <a:t>8</a:t>
            </a:r>
            <a:r>
              <a:rPr lang="en-US" altLang="en-US" b="1" dirty="0">
                <a:solidFill>
                  <a:srgbClr val="2D2D8A"/>
                </a:solidFill>
              </a:rPr>
              <a:t>Be*+p;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70363" y="5145705"/>
            <a:ext cx="3825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C00000"/>
                </a:solidFill>
              </a:rPr>
              <a:t>p+</a:t>
            </a:r>
            <a:r>
              <a:rPr lang="en-US" altLang="en-US" b="1" baseline="30000" dirty="0">
                <a:solidFill>
                  <a:srgbClr val="C00000"/>
                </a:solidFill>
              </a:rPr>
              <a:t> 19</a:t>
            </a:r>
            <a:r>
              <a:rPr lang="en-US" altLang="en-US" b="1" dirty="0">
                <a:solidFill>
                  <a:srgbClr val="C00000"/>
                </a:solidFill>
              </a:rPr>
              <a:t>F </a:t>
            </a:r>
            <a:r>
              <a:rPr lang="en-US" altLang="en-US" b="1" dirty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altLang="en-US" b="1" baseline="30000" dirty="0">
                <a:solidFill>
                  <a:srgbClr val="C00000"/>
                </a:solidFill>
              </a:rPr>
              <a:t>20</a:t>
            </a:r>
            <a:r>
              <a:rPr lang="en-US" altLang="en-US" b="1" dirty="0">
                <a:solidFill>
                  <a:srgbClr val="C00000"/>
                </a:solidFill>
              </a:rPr>
              <a:t>Ne*</a:t>
            </a:r>
            <a:r>
              <a:rPr lang="en-US" altLang="en-US" b="1" dirty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altLang="en-US" b="1" baseline="30000" dirty="0">
                <a:solidFill>
                  <a:srgbClr val="C00000"/>
                </a:solidFill>
              </a:rPr>
              <a:t>16</a:t>
            </a:r>
            <a:r>
              <a:rPr lang="en-US" altLang="en-US" b="1" dirty="0">
                <a:solidFill>
                  <a:srgbClr val="C00000"/>
                </a:solidFill>
              </a:rPr>
              <a:t>O*+α; </a:t>
            </a:r>
            <a:r>
              <a:rPr lang="en-US" altLang="en-US" b="1" baseline="30000" dirty="0">
                <a:solidFill>
                  <a:srgbClr val="C00000"/>
                </a:solidFill>
              </a:rPr>
              <a:t>12</a:t>
            </a:r>
            <a:r>
              <a:rPr lang="en-US" altLang="en-US" b="1" dirty="0">
                <a:solidFill>
                  <a:srgbClr val="C00000"/>
                </a:solidFill>
              </a:rPr>
              <a:t>C*+</a:t>
            </a:r>
            <a:r>
              <a:rPr lang="en-US" altLang="en-US" b="1" baseline="30000" dirty="0">
                <a:solidFill>
                  <a:srgbClr val="C00000"/>
                </a:solidFill>
              </a:rPr>
              <a:t>8</a:t>
            </a:r>
            <a:r>
              <a:rPr lang="en-US" altLang="en-US" b="1" dirty="0">
                <a:solidFill>
                  <a:srgbClr val="C00000"/>
                </a:solidFill>
              </a:rPr>
              <a:t>Be;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19400" y="4684485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baseline="30000" dirty="0">
                <a:solidFill>
                  <a:srgbClr val="2D2D8A"/>
                </a:solidFill>
              </a:rPr>
              <a:t>12</a:t>
            </a:r>
            <a:r>
              <a:rPr lang="en-US" altLang="en-US" b="1" dirty="0">
                <a:solidFill>
                  <a:srgbClr val="2D2D8A"/>
                </a:solidFill>
              </a:rPr>
              <a:t>C(γ,3α)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65767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1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A. Margaryan et al., Photodisintegration of Carbon into Three Alpha Particles at HIGS, HI</a:t>
            </a:r>
            <a:r>
              <a:rPr lang="el-GR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S, 2010</a:t>
            </a:r>
          </a:p>
          <a:p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R. </a:t>
            </a:r>
            <a:r>
              <a:rPr 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Ajvazyan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Active Oxygen Target for Studies in Nuclear Astrophysics with Laser Compton Backscattered γ-ray Beams, MDPI, particles, 2018; ELI-NP-2017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461093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9575" y="0"/>
            <a:ext cx="11144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7"/>
          <p:cNvSpPr/>
          <p:nvPr/>
        </p:nvSpPr>
        <p:spPr>
          <a:xfrm>
            <a:off x="7696238" y="5145705"/>
            <a:ext cx="1521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C00000"/>
                </a:solidFill>
              </a:rPr>
              <a:t> p+</a:t>
            </a:r>
            <a:r>
              <a:rPr lang="en-US" altLang="en-US" b="1" baseline="30000" dirty="0">
                <a:solidFill>
                  <a:srgbClr val="C00000"/>
                </a:solidFill>
              </a:rPr>
              <a:t> 11</a:t>
            </a:r>
            <a:r>
              <a:rPr lang="en-US" altLang="en-US" b="1" dirty="0">
                <a:solidFill>
                  <a:srgbClr val="C00000"/>
                </a:solidFill>
              </a:rPr>
              <a:t>B </a:t>
            </a:r>
            <a:r>
              <a:rPr lang="en-US" altLang="en-US" b="1" dirty="0">
                <a:solidFill>
                  <a:srgbClr val="C00000"/>
                </a:solidFill>
                <a:sym typeface="Wingdings" pitchFamily="2" charset="2"/>
              </a:rPr>
              <a:t>3</a:t>
            </a:r>
            <a:r>
              <a:rPr lang="en-US" altLang="en-US" b="1" dirty="0">
                <a:solidFill>
                  <a:srgbClr val="C00000"/>
                </a:solidFill>
              </a:rPr>
              <a:t>α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10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75" y="-3175"/>
            <a:ext cx="9147175" cy="1341438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900" b="1" i="1" dirty="0">
                <a:solidFill>
                  <a:srgbClr val="FFFF00"/>
                </a:solidFill>
              </a:rPr>
            </a:b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(</a:t>
            </a:r>
            <a:r>
              <a:rPr 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,p) reactions for nuclear astrophysics</a:t>
            </a:r>
            <a:br>
              <a:rPr lang="en-US" b="1" i="1" dirty="0">
                <a:solidFill>
                  <a:srgbClr val="FFFF00"/>
                </a:solidFill>
              </a:rPr>
            </a:br>
            <a:endParaRPr lang="bg-BG" sz="1400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" y="1447800"/>
            <a:ext cx="6181725" cy="3124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baseline="30000" dirty="0">
                <a:solidFill>
                  <a:srgbClr val="FF0000"/>
                </a:solidFill>
              </a:rPr>
              <a:t>16</a:t>
            </a:r>
            <a:r>
              <a:rPr lang="en-US" dirty="0">
                <a:solidFill>
                  <a:srgbClr val="FF0000"/>
                </a:solidFill>
              </a:rPr>
              <a:t>O(</a:t>
            </a:r>
            <a:r>
              <a:rPr lang="el-GR" dirty="0">
                <a:solidFill>
                  <a:srgbClr val="FF0000"/>
                </a:solidFill>
              </a:rPr>
              <a:t>γ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l-GR" dirty="0">
                <a:solidFill>
                  <a:srgbClr val="FF0000"/>
                </a:solidFill>
              </a:rPr>
              <a:t>α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baseline="30000" dirty="0">
                <a:solidFill>
                  <a:srgbClr val="FF0000"/>
                </a:solidFill>
              </a:rPr>
              <a:t>12</a:t>
            </a:r>
            <a:r>
              <a:rPr lang="en-US" dirty="0">
                <a:solidFill>
                  <a:srgbClr val="FF0000"/>
                </a:solidFill>
              </a:rPr>
              <a:t>C reaction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</a:t>
            </a:r>
            <a:r>
              <a:rPr lang="en-US" baseline="30000" dirty="0"/>
              <a:t>24</a:t>
            </a:r>
            <a:r>
              <a:rPr lang="en-US" dirty="0"/>
              <a:t>Mg(</a:t>
            </a:r>
            <a:r>
              <a:rPr lang="el-GR" dirty="0"/>
              <a:t>γ</a:t>
            </a:r>
            <a:r>
              <a:rPr lang="en-US" dirty="0"/>
              <a:t>,</a:t>
            </a:r>
            <a:r>
              <a:rPr lang="el-GR" dirty="0"/>
              <a:t>α</a:t>
            </a:r>
            <a:r>
              <a:rPr lang="en-US" dirty="0"/>
              <a:t>)</a:t>
            </a:r>
            <a:r>
              <a:rPr lang="en-US" baseline="30000" dirty="0"/>
              <a:t>20</a:t>
            </a:r>
            <a:r>
              <a:rPr lang="en-US" dirty="0"/>
              <a:t>Ne reaction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</a:t>
            </a:r>
            <a:r>
              <a:rPr lang="en-US" baseline="30000" dirty="0"/>
              <a:t>22</a:t>
            </a:r>
            <a:r>
              <a:rPr lang="en-US" dirty="0"/>
              <a:t>Ne(</a:t>
            </a:r>
            <a:r>
              <a:rPr lang="el-GR" dirty="0"/>
              <a:t>γ</a:t>
            </a:r>
            <a:r>
              <a:rPr lang="en-US" dirty="0"/>
              <a:t>,</a:t>
            </a:r>
            <a:r>
              <a:rPr lang="el-GR" dirty="0"/>
              <a:t>α</a:t>
            </a:r>
            <a:r>
              <a:rPr lang="en-US" dirty="0"/>
              <a:t>)</a:t>
            </a:r>
            <a:r>
              <a:rPr lang="en-US" baseline="30000" dirty="0"/>
              <a:t>18</a:t>
            </a:r>
            <a:r>
              <a:rPr lang="en-US" dirty="0"/>
              <a:t>O reaction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</a:t>
            </a:r>
            <a:r>
              <a:rPr lang="en-US" baseline="30000" dirty="0"/>
              <a:t>19</a:t>
            </a:r>
            <a:r>
              <a:rPr lang="en-US" dirty="0"/>
              <a:t>F(</a:t>
            </a:r>
            <a:r>
              <a:rPr lang="el-GR" dirty="0"/>
              <a:t>γ</a:t>
            </a:r>
            <a:r>
              <a:rPr lang="en-US" dirty="0"/>
              <a:t>,p)</a:t>
            </a:r>
            <a:r>
              <a:rPr lang="en-US" baseline="30000" dirty="0"/>
              <a:t>18</a:t>
            </a:r>
            <a:r>
              <a:rPr lang="en-US" dirty="0"/>
              <a:t>O reaction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</a:t>
            </a:r>
            <a:r>
              <a:rPr lang="en-US" baseline="30000" dirty="0"/>
              <a:t>21</a:t>
            </a:r>
            <a:r>
              <a:rPr lang="en-US" dirty="0"/>
              <a:t>Ne(</a:t>
            </a:r>
            <a:r>
              <a:rPr lang="el-GR" dirty="0"/>
              <a:t>γ</a:t>
            </a:r>
            <a:r>
              <a:rPr lang="en-US" dirty="0"/>
              <a:t>,</a:t>
            </a:r>
            <a:r>
              <a:rPr lang="el-GR" dirty="0"/>
              <a:t>α</a:t>
            </a:r>
            <a:r>
              <a:rPr lang="en-US" dirty="0"/>
              <a:t>)</a:t>
            </a:r>
            <a:r>
              <a:rPr lang="en-US" baseline="30000" dirty="0"/>
              <a:t>17</a:t>
            </a:r>
            <a:r>
              <a:rPr lang="en-US" dirty="0"/>
              <a:t>O reaction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168525"/>
            <a:ext cx="24955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AE60569-2F96-448D-86A0-75B1E6336472}" type="slidenum">
              <a:rPr lang="ro-RO" altLang="en-US" smtClean="0">
                <a:solidFill>
                  <a:srgbClr val="898989"/>
                </a:solidFill>
              </a:rPr>
              <a:pPr eaLnBrk="1" hangingPunct="1">
                <a:defRPr/>
              </a:pPr>
              <a:t>19</a:t>
            </a:fld>
            <a:endParaRPr lang="ro-RO" altLang="en-US">
              <a:solidFill>
                <a:srgbClr val="898989"/>
              </a:solidFill>
            </a:endParaRPr>
          </a:p>
        </p:txBody>
      </p:sp>
      <p:sp>
        <p:nvSpPr>
          <p:cNvPr id="79878" name="Rectangle 8"/>
          <p:cNvSpPr>
            <a:spLocks noChangeArrowheads="1"/>
          </p:cNvSpPr>
          <p:nvPr/>
        </p:nvSpPr>
        <p:spPr bwMode="auto">
          <a:xfrm>
            <a:off x="6174081" y="1524000"/>
            <a:ext cx="22044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 and Inverse </a:t>
            </a:r>
          </a:p>
          <a:p>
            <a:pPr algn="ctr">
              <a:buFont typeface="Arial" pitchFamily="34" charset="0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</a:t>
            </a:r>
          </a:p>
        </p:txBody>
      </p:sp>
    </p:spTree>
    <p:extLst>
      <p:ext uri="{BB962C8B-B14F-4D97-AF65-F5344CB8AC3E}">
        <p14:creationId xmlns:p14="http://schemas.microsoft.com/office/powerpoint/2010/main" val="193264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-3175" y="-304800"/>
            <a:ext cx="9147175" cy="1341438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br>
              <a:rPr lang="en-US" altLang="en-US" sz="3200" b="1" i="1" dirty="0">
                <a:solidFill>
                  <a:srgbClr val="FFFF00"/>
                </a:solidFill>
              </a:rPr>
            </a:br>
            <a:endParaRPr lang="bg-BG" altLang="en-US" sz="3200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638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AutoNum type="arabicPeriod"/>
              <a:defRPr/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and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Hypernuclear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Studies</a:t>
            </a:r>
          </a:p>
          <a:p>
            <a:pPr eaLnBrk="1" fontAlgn="auto" hangingPunct="1">
              <a:spcAft>
                <a:spcPts val="0"/>
              </a:spcAft>
              <a:buAutoNum type="arabicPeriod"/>
              <a:defRPr/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Fundamental Studies</a:t>
            </a:r>
          </a:p>
          <a:p>
            <a:pPr eaLnBrk="1" fontAlgn="auto" hangingPunct="1">
              <a:spcAft>
                <a:spcPts val="0"/>
              </a:spcAft>
              <a:buAutoNum type="arabicPeriod"/>
              <a:defRPr/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Methodic Studies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Methodic Studies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Low-Pressure MWPC Technique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Time-Zero FF Detector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Nuclear Interaction Chamber, LERNIC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 Frequency Timing Technique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Time-Zero FF Detector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PMT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PMT based Time Correlated Single Photon Counting, TCSPC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Science (STED microscopy; DOT;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ToF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-PET,…)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Science (PALS,..)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Energy Physics (LHC FP-420, ,,,)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Physics (Direct measurement of the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hypernuclear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lifetimes; Decay pion spectroscopy; Auger neutron spectroscopy; Fission isomers, cluster structure of the light nuclei; photodisintegration of light nuclei, t</a:t>
            </a:r>
            <a:r>
              <a:rPr lang="en-US" sz="1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1800" b="1" kern="1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l-GR" sz="1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1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="1" kern="1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reaction…)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Fundamental Physics (Test of Lorentz transformations)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u="sng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u="sng" dirty="0"/>
          </a:p>
        </p:txBody>
      </p:sp>
      <p:sp>
        <p:nvSpPr>
          <p:cNvPr id="96264" name="Slide Number Placeholder 6"/>
          <p:cNvSpPr>
            <a:spLocks noGrp="1"/>
          </p:cNvSpPr>
          <p:nvPr>
            <p:ph type="sldNum" sz="quarter" idx="12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21C6827-6178-4C39-B32D-0B63E2EE21FD}" type="slidenum">
              <a:rPr lang="ro-RO" altLang="en-US" smtClean="0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ro-RO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01700"/>
            <a:ext cx="5337175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itle 1"/>
          <p:cNvSpPr txBox="1">
            <a:spLocks/>
          </p:cNvSpPr>
          <p:nvPr/>
        </p:nvSpPr>
        <p:spPr bwMode="auto">
          <a:xfrm>
            <a:off x="457200" y="762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O(γ,α)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with a bubble chamber  </a:t>
            </a:r>
          </a:p>
          <a:p>
            <a:pPr algn="ctr" eaLnBrk="0" hangingPunct="0"/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 bremsstrahlung beam</a:t>
            </a:r>
          </a:p>
        </p:txBody>
      </p:sp>
      <p:pic>
        <p:nvPicPr>
          <p:cNvPr id="8192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650" y="3733800"/>
            <a:ext cx="470535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Rectangle 13"/>
          <p:cNvSpPr>
            <a:spLocks noChangeArrowheads="1"/>
          </p:cNvSpPr>
          <p:nvPr/>
        </p:nvSpPr>
        <p:spPr bwMode="auto">
          <a:xfrm>
            <a:off x="5293895" y="3194008"/>
            <a:ext cx="3505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Projection of S-factor error bars</a:t>
            </a:r>
          </a:p>
        </p:txBody>
      </p:sp>
      <p:sp>
        <p:nvSpPr>
          <p:cNvPr id="81926" name="Rectangle 14"/>
          <p:cNvSpPr>
            <a:spLocks noChangeArrowheads="1"/>
          </p:cNvSpPr>
          <p:nvPr/>
        </p:nvSpPr>
        <p:spPr bwMode="auto">
          <a:xfrm>
            <a:off x="304800" y="4191000"/>
            <a:ext cx="4133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Jlab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unfold cross sections</a:t>
            </a:r>
          </a:p>
        </p:txBody>
      </p:sp>
      <p:pic>
        <p:nvPicPr>
          <p:cNvPr id="8192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0725" y="1792288"/>
            <a:ext cx="2720975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8" name="Rectangle 5"/>
          <p:cNvSpPr>
            <a:spLocks noChangeArrowheads="1"/>
          </p:cNvSpPr>
          <p:nvPr/>
        </p:nvSpPr>
        <p:spPr bwMode="auto">
          <a:xfrm>
            <a:off x="5435600" y="927100"/>
            <a:ext cx="340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2060"/>
                </a:solidFill>
                <a:latin typeface="NimbusSanL-Regu"/>
              </a:rPr>
              <a:t>JLAB Experiment PR12-13-005</a:t>
            </a:r>
            <a:endParaRPr lang="en-US" alt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15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455613">
              <a:buFont typeface="Arial" pitchFamily="34" charset="0"/>
              <a:buNone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5613">
              <a:buFont typeface="Arial" pitchFamily="34" charset="0"/>
              <a:buNone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fld id="{A45737B1-5F9E-4265-B016-0F4B84012567}" type="slidenum">
              <a:rPr lang="en-GB">
                <a:latin typeface="Arial" pitchFamily="34" charset="0"/>
                <a:cs typeface="Arial" pitchFamily="34" charset="0"/>
              </a:rPr>
              <a:pPr defTabSz="455613">
                <a:buFont typeface="Arial" pitchFamily="34" charset="0"/>
                <a:buNone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  <a:defRPr/>
              </a:pPr>
              <a:t>21</a:t>
            </a:fld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Text Box 1"/>
          <p:cNvSpPr txBox="1">
            <a:spLocks noChangeArrowheads="1"/>
          </p:cNvSpPr>
          <p:nvPr/>
        </p:nvSpPr>
        <p:spPr bwMode="auto">
          <a:xfrm>
            <a:off x="8021" y="990600"/>
            <a:ext cx="91440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en-GB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Streak Principle: convert time dependence </a:t>
            </a:r>
          </a:p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en-GB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an optical signal to a spatial dependence </a:t>
            </a:r>
          </a:p>
          <a:p>
            <a:pPr>
              <a:lnSpc>
                <a:spcPct val="80000"/>
              </a:lnSpc>
              <a:spcBef>
                <a:spcPts val="450"/>
              </a:spcBef>
            </a:pPr>
            <a:endParaRPr lang="en-GB" altLang="en-US" b="1" dirty="0">
              <a:solidFill>
                <a:srgbClr val="FF33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</a:pPr>
            <a:endParaRPr lang="en-GB" altLang="en-US" b="1" dirty="0">
              <a:solidFill>
                <a:srgbClr val="FF33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</a:pPr>
            <a:endParaRPr lang="en-GB" altLang="en-US" b="1" dirty="0">
              <a:solidFill>
                <a:srgbClr val="FF33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333399"/>
              </a:buClr>
            </a:pPr>
            <a:endParaRPr lang="en-GB" altLang="en-US" b="1" dirty="0">
              <a:solidFill>
                <a:srgbClr val="333399"/>
              </a:solidFill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333399"/>
              </a:buClr>
            </a:pPr>
            <a:endParaRPr lang="en-GB" altLang="en-US" b="1" dirty="0">
              <a:solidFill>
                <a:srgbClr val="333399"/>
              </a:solidFill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333399"/>
              </a:buClr>
            </a:pPr>
            <a:endParaRPr lang="en-GB" altLang="en-US" b="1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333399"/>
              </a:buClr>
            </a:pPr>
            <a:endParaRPr lang="en-GB" altLang="en-US" b="1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333399"/>
              </a:buClr>
            </a:pPr>
            <a:r>
              <a:rPr lang="en-GB" altLang="en-US" b="1" dirty="0">
                <a:solidFill>
                  <a:srgbClr val="333399"/>
                </a:solidFill>
              </a:rPr>
              <a:t>     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333399"/>
              </a:buClr>
            </a:pPr>
            <a:r>
              <a:rPr lang="en-GB" altLang="en-US" b="1" dirty="0">
                <a:solidFill>
                  <a:srgbClr val="333399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333399"/>
              </a:buClr>
            </a:pPr>
            <a:endParaRPr lang="en-GB" altLang="en-US" b="1" dirty="0">
              <a:solidFill>
                <a:srgbClr val="333399"/>
              </a:solidFill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333399"/>
              </a:buClr>
            </a:pPr>
            <a:endParaRPr lang="en-GB" altLang="en-US" b="1" dirty="0">
              <a:solidFill>
                <a:srgbClr val="333399"/>
              </a:solidFill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333399"/>
              </a:buClr>
            </a:pPr>
            <a:r>
              <a:rPr lang="en-GB" altLang="en-US" b="1" dirty="0">
                <a:solidFill>
                  <a:srgbClr val="333399"/>
                </a:solidFill>
              </a:rPr>
              <a:t>    </a:t>
            </a:r>
            <a:endParaRPr lang="en-GB" altLang="en-US" b="1" dirty="0">
              <a:solidFill>
                <a:srgbClr val="333399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333399"/>
              </a:buClr>
            </a:pPr>
            <a:r>
              <a:rPr lang="en-GB" altLang="en-US" b="1" dirty="0">
                <a:solidFill>
                  <a:srgbClr val="333399"/>
                </a:solidFill>
                <a:latin typeface="Times New Roman" pitchFamily="18" charset="0"/>
              </a:rPr>
              <a:t>	</a:t>
            </a:r>
            <a:r>
              <a:rPr lang="en-GB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 </a:t>
            </a:r>
            <a:r>
              <a:rPr lang="en-GB" altLang="en-US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 &lt; 1 </a:t>
            </a:r>
            <a:r>
              <a:rPr lang="en-GB" altLang="en-US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GB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333399"/>
              </a:buClr>
            </a:pPr>
            <a:r>
              <a:rPr lang="en-GB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Time stability </a:t>
            </a:r>
            <a:r>
              <a:rPr lang="en-GB" altLang="en-US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r>
              <a:rPr lang="en-GB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altLang="en-US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fs/h</a:t>
            </a:r>
            <a:r>
              <a:rPr lang="en-GB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333399"/>
              </a:buClr>
            </a:pPr>
            <a:r>
              <a:rPr lang="en-GB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Time drift  is ~</a:t>
            </a:r>
            <a:r>
              <a:rPr lang="en-GB" altLang="en-US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10fs/s;</a:t>
            </a:r>
            <a:endParaRPr lang="en-GB" altLang="en-US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333399"/>
              </a:buClr>
            </a:pPr>
            <a:r>
              <a:rPr lang="en-GB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Image processing rate is ~</a:t>
            </a:r>
            <a:r>
              <a:rPr lang="en-GB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 10 kHz</a:t>
            </a:r>
            <a:endParaRPr lang="en-US" altLang="en-US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333399"/>
              </a:buClr>
            </a:pPr>
            <a:r>
              <a:rPr lang="en-GB" altLang="en-US" dirty="0">
                <a:solidFill>
                  <a:srgbClr val="FF0066"/>
                </a:solidFill>
                <a:latin typeface="Liberation Sans"/>
              </a:rPr>
              <a:t> </a:t>
            </a:r>
          </a:p>
        </p:txBody>
      </p:sp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0" y="0"/>
            <a:ext cx="9144000" cy="95567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Radio Frequency Time Measuring Technique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(Streak Principle)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2843213" y="4292600"/>
            <a:ext cx="4321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333399"/>
              </a:buClr>
            </a:pP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 of the Streak Principle</a:t>
            </a: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6372225" y="2276475"/>
            <a:ext cx="21605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333399"/>
              </a:buClr>
            </a:pPr>
            <a:r>
              <a:rPr lang="en-GB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(X,Y) = Time</a:t>
            </a:r>
          </a:p>
          <a:p>
            <a:pPr>
              <a:buClr>
                <a:srgbClr val="333399"/>
              </a:buClr>
            </a:pPr>
            <a:endParaRPr lang="en-GB" altLang="en-US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333399"/>
              </a:buClr>
            </a:pPr>
            <a:r>
              <a:rPr lang="en-GB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Readout e.g. by using CCD</a:t>
            </a:r>
          </a:p>
        </p:txBody>
      </p:sp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5040312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5"/>
          <p:cNvSpPr>
            <a:spLocks noChangeArrowheads="1"/>
          </p:cNvSpPr>
          <p:nvPr/>
        </p:nvSpPr>
        <p:spPr bwMode="auto">
          <a:xfrm>
            <a:off x="4787900" y="1484313"/>
            <a:ext cx="24479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333399"/>
              </a:buClr>
            </a:pPr>
            <a:r>
              <a:rPr lang="en-GB" altLang="en-US">
                <a:latin typeface="Liberation Sans"/>
              </a:rPr>
              <a:t>Position Sensitive Detector</a:t>
            </a:r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6084888" y="2276475"/>
            <a:ext cx="44450" cy="1439863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251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644900"/>
            <a:ext cx="793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076700"/>
            <a:ext cx="3651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Rectangle 5"/>
          <p:cNvSpPr>
            <a:spLocks noChangeArrowheads="1"/>
          </p:cNvSpPr>
          <p:nvPr/>
        </p:nvSpPr>
        <p:spPr bwMode="auto">
          <a:xfrm>
            <a:off x="1692275" y="4005263"/>
            <a:ext cx="6477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333399"/>
              </a:buClr>
            </a:pPr>
            <a:r>
              <a:rPr lang="en-GB" altLang="en-US">
                <a:solidFill>
                  <a:srgbClr val="333399"/>
                </a:solidFill>
                <a:latin typeface="Liberation Sans"/>
              </a:rPr>
              <a:t>- HV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36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2120900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57200">
              <a:lnSpc>
                <a:spcPct val="58000"/>
              </a:lnSpc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7587" name="Title 1"/>
          <p:cNvSpPr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hangingPunct="0">
              <a:lnSpc>
                <a:spcPct val="58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RF timing technique </a:t>
            </a:r>
          </a:p>
        </p:txBody>
      </p:sp>
      <p:sp>
        <p:nvSpPr>
          <p:cNvPr id="67588" name="Picture 2" descr="PicoEYE1_12"/>
          <p:cNvSpPr>
            <a:spLocks noChangeAspect="1" noChangeArrowheads="1"/>
          </p:cNvSpPr>
          <p:nvPr/>
        </p:nvSpPr>
        <p:spPr bwMode="auto">
          <a:xfrm>
            <a:off x="285750" y="581025"/>
            <a:ext cx="8643938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58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altLang="en-US">
              <a:solidFill>
                <a:srgbClr val="FFFFFF"/>
              </a:solidFill>
            </a:endParaRPr>
          </a:p>
        </p:txBody>
      </p:sp>
      <p:sp>
        <p:nvSpPr>
          <p:cNvPr id="67589" name="Slide Number Placeholder 7"/>
          <p:cNvSpPr txBox="1">
            <a:spLocks noGrp="1"/>
          </p:cNvSpPr>
          <p:nvPr/>
        </p:nvSpPr>
        <p:spPr bwMode="auto">
          <a:xfrm>
            <a:off x="6858000" y="6357938"/>
            <a:ext cx="2120900" cy="327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57200">
              <a:lnSpc>
                <a:spcPct val="58000"/>
              </a:lnSpc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328057A-294D-4FD5-B8CA-132B6EB05281}" type="slidenum">
              <a:rPr lang="en-GB" altLang="en-US" sz="1400">
                <a:solidFill>
                  <a:srgbClr val="000000"/>
                </a:solidFill>
              </a:rPr>
              <a:pPr algn="r" defTabSz="457200">
                <a:lnSpc>
                  <a:spcPct val="58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pic>
        <p:nvPicPr>
          <p:cNvPr id="675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8018463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1" name="Rectangle 5"/>
          <p:cNvSpPr>
            <a:spLocks noChangeArrowheads="1"/>
          </p:cNvSpPr>
          <p:nvPr/>
        </p:nvSpPr>
        <p:spPr bwMode="auto">
          <a:xfrm>
            <a:off x="3657600" y="609600"/>
            <a:ext cx="5486400" cy="145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457200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SzPct val="100000"/>
              <a:buFont typeface="Arial" pitchFamily="34" charset="0"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 fields of application</a:t>
            </a:r>
          </a:p>
          <a:p>
            <a:pPr marL="342900" indent="-342900" defTabSz="457200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SzPct val="100000"/>
              <a:buFont typeface="Arial" pitchFamily="34" charset="0"/>
              <a:buAutoNum type="arabicParenR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Fission isomer with ns lifetimes at Cyclotron</a:t>
            </a:r>
          </a:p>
          <a:p>
            <a:pPr marL="342900" indent="-342900" defTabSz="457200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SzPct val="100000"/>
              <a:buFont typeface="Arial" pitchFamily="34" charset="0"/>
              <a:buAutoNum type="arabicParenR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Fission isomer with </a:t>
            </a:r>
            <a:r>
              <a:rPr lang="en-US" alt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lifetimes at ELI NP</a:t>
            </a:r>
          </a:p>
          <a:p>
            <a:pPr marL="342900" indent="-342900" defTabSz="457200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SzPct val="100000"/>
              <a:buFont typeface="Arial" pitchFamily="34" charset="0"/>
              <a:buAutoNum type="arabicParenR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Ultra-high resolution timing detector for heavy ions</a:t>
            </a:r>
          </a:p>
          <a:p>
            <a:pPr marL="342900" indent="-342900" defTabSz="457200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SzPct val="100000"/>
              <a:buFont typeface="Arial" pitchFamily="34" charset="0"/>
              <a:buAutoNum type="arabicParenR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Hypernuclear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studies</a:t>
            </a:r>
          </a:p>
        </p:txBody>
      </p:sp>
      <p:sp>
        <p:nvSpPr>
          <p:cNvPr id="6759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457200">
              <a:lnSpc>
                <a:spcPct val="58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5181600"/>
            <a:ext cx="91440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330200" indent="-330200" algn="just" defTabSz="457200">
              <a:lnSpc>
                <a:spcPct val="58000"/>
              </a:lnSpc>
              <a:spcBef>
                <a:spcPts val="800"/>
              </a:spcBef>
              <a:buClr>
                <a:srgbClr val="333399"/>
              </a:buClr>
              <a:buSzPct val="10000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marL="330200" indent="-330200" algn="just" defTabSz="457200">
              <a:lnSpc>
                <a:spcPct val="58000"/>
              </a:lnSpc>
              <a:spcBef>
                <a:spcPts val="800"/>
              </a:spcBef>
              <a:buClr>
                <a:srgbClr val="333399"/>
              </a:buClr>
              <a:buSzPct val="10000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RF Timer, ISTC-Project, A-373, 2001</a:t>
            </a:r>
          </a:p>
          <a:p>
            <a:pPr algn="just" defTabSz="457200">
              <a:lnSpc>
                <a:spcPct val="58000"/>
              </a:lnSpc>
              <a:spcBef>
                <a:spcPts val="800"/>
              </a:spcBef>
              <a:buClr>
                <a:srgbClr val="333399"/>
              </a:buClr>
              <a:buSzPct val="10000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Margaryan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, Auger neutron spectroscopy of nuclear matter at CEBAF, NP, A691, 2001</a:t>
            </a:r>
          </a:p>
          <a:p>
            <a:pPr algn="just" defTabSz="457200">
              <a:lnSpc>
                <a:spcPct val="58000"/>
              </a:lnSpc>
              <a:spcBef>
                <a:spcPts val="800"/>
              </a:spcBef>
              <a:buClr>
                <a:srgbClr val="333399"/>
              </a:buClr>
              <a:buSzPct val="10000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Radio  frequency timer for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electrons, ISTC-Project, A-2390, 2018</a:t>
            </a:r>
          </a:p>
          <a:p>
            <a:pPr marL="342900" indent="-342900" algn="just" defTabSz="457200">
              <a:lnSpc>
                <a:spcPct val="58000"/>
              </a:lnSpc>
              <a:spcBef>
                <a:spcPts val="800"/>
              </a:spcBef>
              <a:buClr>
                <a:srgbClr val="333399"/>
              </a:buClr>
              <a:buSzPct val="100000"/>
              <a:buAutoNum type="alphaUcPeriod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4" name="Rectangle 5"/>
          <p:cNvSpPr>
            <a:spLocks noChangeArrowheads="1"/>
          </p:cNvSpPr>
          <p:nvPr/>
        </p:nvSpPr>
        <p:spPr bwMode="auto">
          <a:xfrm>
            <a:off x="2209800" y="1981200"/>
            <a:ext cx="1447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457200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SzPct val="100000"/>
              <a:buFont typeface="Arial" pitchFamily="34" charset="0"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Photon beam</a:t>
            </a:r>
          </a:p>
        </p:txBody>
      </p:sp>
    </p:spTree>
    <p:extLst>
      <p:ext uri="{BB962C8B-B14F-4D97-AF65-F5344CB8AC3E}">
        <p14:creationId xmlns:p14="http://schemas.microsoft.com/office/powerpoint/2010/main" val="28314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5613">
              <a:buFont typeface="Arial" pitchFamily="34" charset="0"/>
              <a:buNone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fld id="{991D1951-2583-41F7-A0B2-A3692BD9CE42}" type="slidenum">
              <a:rPr lang="en-GB" altLang="en-US">
                <a:latin typeface="Arial" pitchFamily="34" charset="0"/>
                <a:cs typeface="Arial" pitchFamily="34" charset="0"/>
              </a:rPr>
              <a:pPr defTabSz="455613">
                <a:buFont typeface="Arial" pitchFamily="34" charset="0"/>
                <a:buNone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  <a:defRPr/>
              </a:pPr>
              <a:t>23</a:t>
            </a:fld>
            <a:endParaRPr lang="en-GB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63" y="457200"/>
            <a:ext cx="6581775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 bwMode="auto">
          <a:xfrm>
            <a:off x="1219200" y="0"/>
            <a:ext cx="7315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73" tIns="46785" rIns="89973" bIns="46785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2800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Radio Frequency Photomultiplier Tube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7234" y="3722687"/>
            <a:ext cx="4575175" cy="1733550"/>
          </a:xfrm>
          <a:prstGeom prst="rect">
            <a:avLst/>
          </a:prstGeom>
          <a:noFill/>
          <a:ln>
            <a:noFill/>
          </a:ln>
        </p:spPr>
        <p:txBody>
          <a:bodyPr wrap="none" lIns="81606" tIns="40803" rIns="81606" bIns="40803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108" fontAlgn="auto" hangingPunct="0">
              <a:spcBef>
                <a:spcPts val="0"/>
              </a:spcBef>
              <a:spcAft>
                <a:spcPts val="0"/>
              </a:spcAft>
              <a:buSzPts val="1072"/>
              <a:buFont typeface="StarSymbol"/>
              <a:buBlip>
                <a:blip r:embed="rId3"/>
              </a:buBlip>
              <a:defRPr/>
            </a:pPr>
            <a:r>
              <a:rPr lang="en-GB" sz="1600" dirty="0">
                <a:solidFill>
                  <a:prstClr val="black"/>
                </a:solidFill>
                <a:latin typeface="Liberation Sans" pitchFamily="18"/>
                <a:ea typeface="WenQuanYi Zen Hei" pitchFamily="2"/>
                <a:cs typeface="Lohit Devanagari" pitchFamily="2"/>
              </a:rPr>
              <a:t>Circular sweep RF deflection of photo electrons</a:t>
            </a:r>
          </a:p>
          <a:p>
            <a:pPr defTabSz="829108" fontAlgn="auto" hangingPunct="0">
              <a:spcBef>
                <a:spcPts val="0"/>
              </a:spcBef>
              <a:spcAft>
                <a:spcPts val="0"/>
              </a:spcAft>
              <a:buSzPts val="1072"/>
              <a:buFont typeface="StarSymbol"/>
              <a:buBlip>
                <a:blip r:embed="rId3"/>
              </a:buBlip>
              <a:defRPr/>
            </a:pPr>
            <a:r>
              <a:rPr lang="en-GB" sz="1600" dirty="0">
                <a:solidFill>
                  <a:srgbClr val="0000FF"/>
                </a:solidFill>
                <a:latin typeface="Liberation Sans" pitchFamily="18"/>
                <a:ea typeface="WenQuanYi Zen Hei" pitchFamily="2"/>
                <a:cs typeface="Lohit Devanagari" pitchFamily="2"/>
              </a:rPr>
              <a:t>Convert time to spatial dependence</a:t>
            </a:r>
          </a:p>
          <a:p>
            <a:pPr defTabSz="829108" fontAlgn="auto" hangingPunct="0">
              <a:spcBef>
                <a:spcPts val="0"/>
              </a:spcBef>
              <a:spcAft>
                <a:spcPts val="0"/>
              </a:spcAft>
              <a:buSzPts val="1072"/>
              <a:buFont typeface="StarSymbol"/>
              <a:buBlip>
                <a:blip r:embed="rId3"/>
              </a:buBlip>
              <a:defRPr/>
            </a:pPr>
            <a:r>
              <a:rPr lang="en-GB" sz="1600" dirty="0">
                <a:solidFill>
                  <a:prstClr val="black"/>
                </a:solidFill>
                <a:latin typeface="Liberation Sans" pitchFamily="18"/>
                <a:ea typeface="WenQuanYi Zen Hei" pitchFamily="2"/>
                <a:cs typeface="Lohit Devanagari" pitchFamily="2"/>
              </a:rPr>
              <a:t>Fast position sensitive electron detector</a:t>
            </a:r>
          </a:p>
          <a:p>
            <a:pPr defTabSz="829108" fontAlgn="auto" hangingPunct="0">
              <a:spcBef>
                <a:spcPts val="0"/>
              </a:spcBef>
              <a:spcAft>
                <a:spcPts val="0"/>
              </a:spcAft>
              <a:buSzPts val="1072"/>
              <a:buFont typeface="StarSymbol"/>
              <a:buBlip>
                <a:blip r:embed="rId3"/>
              </a:buBlip>
              <a:defRPr/>
            </a:pPr>
            <a:r>
              <a:rPr lang="en-GB" sz="1600" dirty="0">
                <a:solidFill>
                  <a:srgbClr val="0000FF"/>
                </a:solidFill>
                <a:latin typeface="Liberation Sans" pitchFamily="18"/>
                <a:ea typeface="WenQuanYi Zen Hei" pitchFamily="2"/>
                <a:cs typeface="Lohit Devanagari" pitchFamily="2"/>
              </a:rPr>
              <a:t>MCP Gain ~10</a:t>
            </a:r>
            <a:r>
              <a:rPr lang="en-GB" sz="1600" baseline="30000" dirty="0">
                <a:solidFill>
                  <a:srgbClr val="0000FF"/>
                </a:solidFill>
                <a:latin typeface="Liberation Sans" pitchFamily="18"/>
                <a:ea typeface="WenQuanYi Zen Hei" pitchFamily="2"/>
                <a:cs typeface="Lohit Devanagari" pitchFamily="2"/>
              </a:rPr>
              <a:t>7</a:t>
            </a:r>
          </a:p>
          <a:p>
            <a:pPr defTabSz="829108" fontAlgn="auto" hangingPunct="0">
              <a:spcBef>
                <a:spcPts val="0"/>
              </a:spcBef>
              <a:spcAft>
                <a:spcPts val="0"/>
              </a:spcAft>
              <a:buSzPts val="1072"/>
              <a:buFont typeface="StarSymbol"/>
              <a:buBlip>
                <a:blip r:embed="rId3"/>
              </a:buBlip>
              <a:defRPr/>
            </a:pPr>
            <a:r>
              <a:rPr lang="en-GB" sz="1600" dirty="0">
                <a:solidFill>
                  <a:prstClr val="black"/>
                </a:solidFill>
                <a:latin typeface="Liberation Sans" pitchFamily="18"/>
                <a:ea typeface="WenQuanYi Zen Hei" pitchFamily="2"/>
                <a:cs typeface="Lohit Devanagari" pitchFamily="2"/>
              </a:rPr>
              <a:t>Single photon counting possible</a:t>
            </a:r>
          </a:p>
          <a:p>
            <a:pPr defTabSz="829108" fontAlgn="auto" hangingPunct="0">
              <a:spcBef>
                <a:spcPts val="0"/>
              </a:spcBef>
              <a:spcAft>
                <a:spcPts val="0"/>
              </a:spcAft>
              <a:buSzPts val="1072"/>
              <a:buFont typeface="StarSymbol"/>
              <a:buBlip>
                <a:blip r:embed="rId3"/>
              </a:buBlip>
              <a:defRPr/>
            </a:pPr>
            <a:r>
              <a:rPr lang="en-GB" sz="1600" dirty="0">
                <a:solidFill>
                  <a:srgbClr val="0000FF"/>
                </a:solidFill>
                <a:latin typeface="Liberation Sans" pitchFamily="18"/>
                <a:ea typeface="WenQuanYi Zen Hei" pitchFamily="2"/>
                <a:cs typeface="Lohit Devanagari" pitchFamily="2"/>
              </a:rPr>
              <a:t>Prototype device resistive anode</a:t>
            </a:r>
          </a:p>
          <a:p>
            <a:pPr defTabSz="829108" fontAlgn="auto" hangingPunct="0">
              <a:spcBef>
                <a:spcPts val="0"/>
              </a:spcBef>
              <a:spcAft>
                <a:spcPts val="0"/>
              </a:spcAft>
              <a:buSzPts val="1072"/>
              <a:buFont typeface="StarSymbol"/>
              <a:buBlip>
                <a:blip r:embed="rId3"/>
              </a:buBlip>
              <a:defRPr/>
            </a:pPr>
            <a:r>
              <a:rPr lang="en-GB" sz="1600" dirty="0">
                <a:solidFill>
                  <a:prstClr val="black"/>
                </a:solidFill>
                <a:latin typeface="Liberation Sans" pitchFamily="18"/>
                <a:ea typeface="WenQuanYi Zen Hei" pitchFamily="2"/>
                <a:cs typeface="Lohit Devanagari" pitchFamily="2"/>
              </a:rPr>
              <a:t>Fast ~ns output pulse</a:t>
            </a:r>
          </a:p>
        </p:txBody>
      </p:sp>
      <p:pic>
        <p:nvPicPr>
          <p:cNvPr id="11270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51" y="3824287"/>
            <a:ext cx="40544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793" y="4024562"/>
            <a:ext cx="912813" cy="244475"/>
          </a:xfrm>
          <a:prstGeom prst="rect">
            <a:avLst/>
          </a:prstGeom>
          <a:noFill/>
          <a:ln>
            <a:noFill/>
          </a:ln>
        </p:spPr>
        <p:txBody>
          <a:bodyPr wrap="none" lIns="81606" tIns="40803" rIns="81606" bIns="40803" compatLnSpc="0">
            <a:spAutoFit/>
          </a:bodyPr>
          <a:lstStyle/>
          <a:p>
            <a:pPr defTabSz="829108" fontAlgn="auto" hangingPunc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sz="1100" dirty="0">
                <a:solidFill>
                  <a:prstClr val="black"/>
                </a:solidFill>
                <a:latin typeface="Liberation Sans" pitchFamily="18"/>
                <a:ea typeface="Source Han Sans CN Regular" pitchFamily="2"/>
                <a:cs typeface="Lohit Devanagari" pitchFamily="2"/>
              </a:rPr>
              <a:t>Anode signal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0287" y="3962400"/>
            <a:ext cx="1325563" cy="244475"/>
          </a:xfrm>
          <a:prstGeom prst="rect">
            <a:avLst/>
          </a:prstGeom>
          <a:noFill/>
          <a:ln>
            <a:noFill/>
          </a:ln>
        </p:spPr>
        <p:txBody>
          <a:bodyPr wrap="none" lIns="81606" tIns="40803" rIns="81606" bIns="40803" compatLnSpc="0">
            <a:spAutoFit/>
          </a:bodyPr>
          <a:lstStyle/>
          <a:p>
            <a:pPr defTabSz="829108" fontAlgn="auto" hangingPunc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sz="1100" dirty="0">
                <a:solidFill>
                  <a:prstClr val="black"/>
                </a:solidFill>
                <a:latin typeface="Liberation Sans" pitchFamily="18"/>
                <a:ea typeface="Source Han Sans CN Regular" pitchFamily="2"/>
                <a:cs typeface="Lohit Devanagari" pitchFamily="2"/>
              </a:rPr>
              <a:t>Shaped anode signal</a:t>
            </a:r>
          </a:p>
        </p:txBody>
      </p:sp>
      <p:pic>
        <p:nvPicPr>
          <p:cNvPr id="11273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068638"/>
            <a:ext cx="793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302251" y="5456236"/>
            <a:ext cx="868015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AutoNum type="arabicPeriod"/>
            </a:pPr>
            <a:r>
              <a:rPr lang="en-US" altLang="en-US" sz="1400" i="1" dirty="0">
                <a:solidFill>
                  <a:srgbClr val="FF0000"/>
                </a:solidFill>
                <a:latin typeface="Liberation Sans"/>
              </a:rPr>
              <a:t>A. Margaryan et al., </a:t>
            </a:r>
            <a:r>
              <a:rPr lang="en-US" altLang="en-US" sz="1400" i="1" dirty="0" err="1">
                <a:solidFill>
                  <a:srgbClr val="FF0000"/>
                </a:solidFill>
                <a:latin typeface="Liberation Sans"/>
              </a:rPr>
              <a:t>Nucl</a:t>
            </a:r>
            <a:r>
              <a:rPr lang="en-US" altLang="en-US" sz="1400" i="1" dirty="0">
                <a:solidFill>
                  <a:srgbClr val="FF0000"/>
                </a:solidFill>
                <a:latin typeface="Liberation Sans"/>
              </a:rPr>
              <a:t>. Instr. and Meth. A 566, 321, 2006</a:t>
            </a:r>
          </a:p>
          <a:p>
            <a:pPr marL="342900" indent="-342900">
              <a:buAutoNum type="arabicPeriod"/>
            </a:pPr>
            <a:r>
              <a:rPr lang="en-US" altLang="en-US" sz="1400" i="1" dirty="0">
                <a:solidFill>
                  <a:srgbClr val="FF0000"/>
                </a:solidFill>
                <a:latin typeface="Liberation Sans"/>
              </a:rPr>
              <a:t>A. Margaryan et al., US Patent </a:t>
            </a:r>
            <a:r>
              <a:rPr lang="en-US" sz="1400" dirty="0">
                <a:solidFill>
                  <a:srgbClr val="FF0000"/>
                </a:solidFill>
                <a:latin typeface="Times New Roman"/>
                <a:ea typeface="Times New Roman"/>
              </a:rPr>
              <a:t>, No.: US 8,138,450 B, </a:t>
            </a:r>
            <a:endParaRPr lang="en-US" altLang="en-US" sz="1400" i="1" dirty="0">
              <a:solidFill>
                <a:srgbClr val="FF0000"/>
              </a:solidFill>
              <a:latin typeface="Liberation Sans"/>
            </a:endParaRPr>
          </a:p>
          <a:p>
            <a:pPr marL="342900" indent="-342900">
              <a:buAutoNum type="alphaUcPeriod"/>
            </a:pPr>
            <a:endParaRPr lang="en-US" altLang="en-US" sz="1400" i="1" dirty="0">
              <a:latin typeface="Liberation Sans"/>
            </a:endParaRPr>
          </a:p>
        </p:txBody>
      </p:sp>
      <p:sp>
        <p:nvSpPr>
          <p:cNvPr id="7179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455613">
              <a:buFont typeface="Arial" pitchFamily="34" charset="0"/>
              <a:buNone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34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 txBox="1">
            <a:spLocks noGrp="1"/>
          </p:cNvSpPr>
          <p:nvPr/>
        </p:nvSpPr>
        <p:spPr bwMode="auto">
          <a:xfrm>
            <a:off x="457200" y="6245225"/>
            <a:ext cx="2120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3315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82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331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20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D9E6B748-0BE1-449C-B800-AA3946B5E1EB}" type="slidenum">
              <a:rPr lang="en-GB" altLang="en-US" sz="1400">
                <a:solidFill>
                  <a:srgbClr val="000000"/>
                </a:solidFill>
              </a:rPr>
              <a:pPr algn="r"/>
              <a:t>24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pic>
        <p:nvPicPr>
          <p:cNvPr id="133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836613"/>
            <a:ext cx="4649787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6568" name="Text Box 4"/>
          <p:cNvSpPr txBox="1">
            <a:spLocks noChangeArrowheads="1"/>
          </p:cNvSpPr>
          <p:nvPr/>
        </p:nvSpPr>
        <p:spPr bwMode="auto">
          <a:xfrm>
            <a:off x="5313363" y="471237"/>
            <a:ext cx="3621087" cy="409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fontAlgn="auto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Liberation Sans"/>
                <a:ea typeface="ＭＳ Ｐゴシック" pitchFamily="34" charset="-128"/>
                <a:cs typeface="+mn-cs"/>
              </a:rPr>
              <a:t>J. L. Hall, Nobel lecture, 2005</a:t>
            </a:r>
          </a:p>
        </p:txBody>
      </p:sp>
      <p:sp>
        <p:nvSpPr>
          <p:cNvPr id="66569" name="Text Box 5"/>
          <p:cNvSpPr txBox="1">
            <a:spLocks noChangeArrowheads="1"/>
          </p:cNvSpPr>
          <p:nvPr/>
        </p:nvSpPr>
        <p:spPr bwMode="auto">
          <a:xfrm>
            <a:off x="457200" y="39688"/>
            <a:ext cx="8186738" cy="53181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fontAlgn="auto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The RFPMT and Optical Frequency Comb </a:t>
            </a:r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33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4795838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36563" y="549275"/>
            <a:ext cx="3575050" cy="26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accent2"/>
                </a:solidFill>
                <a:latin typeface="Liberation Sans"/>
                <a:cs typeface="Times New Roman" pitchFamily="18" charset="0"/>
              </a:rPr>
              <a:t>	</a:t>
            </a:r>
            <a:r>
              <a:rPr lang="en-US" kern="0" dirty="0">
                <a:solidFill>
                  <a:schemeClr val="accent2">
                    <a:lumMod val="50000"/>
                  </a:schemeClr>
                </a:solidFill>
                <a:latin typeface="Liberation Sans"/>
                <a:cs typeface="Times New Roman" pitchFamily="18" charset="0"/>
              </a:rPr>
              <a:t>S. </a:t>
            </a:r>
            <a:r>
              <a:rPr lang="en-US" kern="0" dirty="0" err="1">
                <a:solidFill>
                  <a:schemeClr val="accent2">
                    <a:lumMod val="50000"/>
                  </a:schemeClr>
                </a:solidFill>
                <a:latin typeface="Liberation Sans"/>
                <a:cs typeface="Times New Roman" pitchFamily="18" charset="0"/>
              </a:rPr>
              <a:t>Diddams</a:t>
            </a:r>
            <a:r>
              <a:rPr lang="en-US" kern="0" dirty="0">
                <a:solidFill>
                  <a:schemeClr val="accent2">
                    <a:lumMod val="50000"/>
                  </a:schemeClr>
                </a:solidFill>
                <a:latin typeface="Liberation Sans"/>
                <a:cs typeface="Times New Roman" pitchFamily="18" charset="0"/>
              </a:rPr>
              <a:t> et al, Science, 2001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Liberation Sans"/>
              <a:cs typeface="+mn-cs"/>
            </a:endParaRPr>
          </a:p>
        </p:txBody>
      </p:sp>
      <p:pic>
        <p:nvPicPr>
          <p:cNvPr id="1332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45497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762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286000" y="5867400"/>
            <a:ext cx="2917825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chemeClr val="accent2"/>
                </a:solidFill>
                <a:latin typeface="Liberation Sans"/>
                <a:cs typeface="Times New Roman" pitchFamily="18" charset="0"/>
              </a:rPr>
              <a:t>RF synchronous with the OFC</a:t>
            </a:r>
            <a:endParaRPr lang="en-US" sz="1600" dirty="0">
              <a:latin typeface="Liberation Sans"/>
              <a:cs typeface="+mn-cs"/>
            </a:endParaRPr>
          </a:p>
        </p:txBody>
      </p:sp>
      <p:sp>
        <p:nvSpPr>
          <p:cNvPr id="28" name="Left-Up Arrow 27"/>
          <p:cNvSpPr/>
          <p:nvPr/>
        </p:nvSpPr>
        <p:spPr bwMode="auto">
          <a:xfrm>
            <a:off x="3708400" y="3284538"/>
            <a:ext cx="431800" cy="360362"/>
          </a:xfrm>
          <a:prstGeom prst="lef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5288" y="3429000"/>
            <a:ext cx="3492500" cy="2270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chemeClr val="accent2"/>
                </a:solidFill>
                <a:latin typeface="Liberation Sans"/>
                <a:cs typeface="Times New Roman" pitchFamily="18" charset="0"/>
              </a:rPr>
              <a:t>The </a:t>
            </a:r>
            <a:r>
              <a:rPr lang="en-US" sz="1400" kern="0" dirty="0" err="1">
                <a:solidFill>
                  <a:schemeClr val="accent2"/>
                </a:solidFill>
                <a:latin typeface="Liberation Sans"/>
                <a:cs typeface="Times New Roman" pitchFamily="18" charset="0"/>
              </a:rPr>
              <a:t>fs</a:t>
            </a:r>
            <a:r>
              <a:rPr lang="en-US" sz="1400" kern="0" dirty="0">
                <a:solidFill>
                  <a:schemeClr val="accent2"/>
                </a:solidFill>
                <a:latin typeface="Liberation Sans"/>
                <a:cs typeface="Times New Roman" pitchFamily="18" charset="0"/>
              </a:rPr>
              <a:t> Pulse Train as a Reference Beam</a:t>
            </a:r>
            <a:endParaRPr lang="en-US" sz="1400" dirty="0">
              <a:latin typeface="Liberation Sans"/>
              <a:cs typeface="+mn-cs"/>
            </a:endParaRPr>
          </a:p>
        </p:txBody>
      </p:sp>
      <p:sp>
        <p:nvSpPr>
          <p:cNvPr id="30" name="Left-Up Arrow 29"/>
          <p:cNvSpPr/>
          <p:nvPr/>
        </p:nvSpPr>
        <p:spPr bwMode="auto">
          <a:xfrm>
            <a:off x="4859338" y="4149725"/>
            <a:ext cx="360362" cy="1800225"/>
          </a:xfrm>
          <a:prstGeom prst="left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329" name="Down Arrow 31"/>
          <p:cNvSpPr>
            <a:spLocks noChangeArrowheads="1"/>
          </p:cNvSpPr>
          <p:nvPr/>
        </p:nvSpPr>
        <p:spPr bwMode="auto">
          <a:xfrm>
            <a:off x="250825" y="3500438"/>
            <a:ext cx="144463" cy="1296987"/>
          </a:xfrm>
          <a:prstGeom prst="downArrow">
            <a:avLst>
              <a:gd name="adj1" fmla="val 50000"/>
              <a:gd name="adj2" fmla="val 49878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" name="Rectangle 32"/>
          <p:cNvSpPr/>
          <p:nvPr/>
        </p:nvSpPr>
        <p:spPr>
          <a:xfrm>
            <a:off x="5364163" y="4437063"/>
            <a:ext cx="3779837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accent2"/>
                </a:solidFill>
                <a:latin typeface="Liberation Sans"/>
                <a:cs typeface="Times New Roman" pitchFamily="18" charset="0"/>
              </a:rPr>
              <a:t>RFPMT + OFC   Results: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accent2"/>
                </a:solidFill>
                <a:latin typeface="Liberation Sans"/>
                <a:cs typeface="Times New Roman" pitchFamily="18" charset="0"/>
              </a:rPr>
              <a:t>Ultra Stable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accent2"/>
                </a:solidFill>
                <a:latin typeface="Liberation Sans"/>
                <a:cs typeface="Times New Roman" pitchFamily="18" charset="0"/>
              </a:rPr>
              <a:t>High Resolution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accent2"/>
                </a:solidFill>
                <a:latin typeface="Liberation Sans"/>
                <a:cs typeface="Times New Roman" pitchFamily="18" charset="0"/>
              </a:rPr>
              <a:t>High Rate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accent2"/>
                </a:solidFill>
                <a:latin typeface="Liberation Sans"/>
                <a:cs typeface="Times New Roman" pitchFamily="18" charset="0"/>
              </a:rPr>
              <a:t>Time Correlated Single Photon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accent2"/>
                </a:solidFill>
                <a:latin typeface="Liberation Sans"/>
                <a:cs typeface="Times New Roman" pitchFamily="18" charset="0"/>
              </a:rPr>
              <a:t>Counting Technique, TCSPC</a:t>
            </a:r>
            <a:endParaRPr lang="en-US" dirty="0">
              <a:latin typeface="Liberation Sans"/>
              <a:cs typeface="+mn-cs"/>
            </a:endParaRPr>
          </a:p>
        </p:txBody>
      </p:sp>
      <p:sp>
        <p:nvSpPr>
          <p:cNvPr id="12308" name="Date Placeholder 1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455613">
              <a:buFont typeface="Arial" pitchFamily="34" charset="0"/>
              <a:buNone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9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5613">
              <a:buFont typeface="Arial" pitchFamily="34" charset="0"/>
              <a:buNone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20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2120900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4579" name="Title 1"/>
          <p:cNvSpPr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3H RF TCSPC technique  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0" y="4343400"/>
            <a:ext cx="5791200" cy="1447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0200" indent="-330200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Times New Roman" pitchFamily="18" charset="0"/>
              <a:buAutoNum type="alphaLcParenR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GB" dirty="0">
                <a:solidFill>
                  <a:srgbClr val="002060"/>
                </a:solidFill>
                <a:latin typeface="Liberation Sans"/>
              </a:rPr>
              <a:t>Time resolution ~1 </a:t>
            </a:r>
            <a:r>
              <a:rPr lang="en-GB" dirty="0" err="1">
                <a:solidFill>
                  <a:srgbClr val="002060"/>
                </a:solidFill>
                <a:latin typeface="Liberation Sans"/>
              </a:rPr>
              <a:t>ps</a:t>
            </a:r>
            <a:endParaRPr lang="en-GB" dirty="0">
              <a:solidFill>
                <a:srgbClr val="002060"/>
              </a:solidFill>
              <a:latin typeface="Liberation Sans"/>
            </a:endParaRPr>
          </a:p>
          <a:p>
            <a:pPr marL="330200" indent="-330200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Times New Roman" pitchFamily="18" charset="0"/>
              <a:buAutoNum type="alphaLcParenR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GB" dirty="0">
                <a:solidFill>
                  <a:srgbClr val="002060"/>
                </a:solidFill>
                <a:latin typeface="Liberation Sans"/>
              </a:rPr>
              <a:t>Quantization  step  ~1 </a:t>
            </a:r>
            <a:r>
              <a:rPr lang="en-GB" dirty="0" err="1">
                <a:solidFill>
                  <a:srgbClr val="002060"/>
                </a:solidFill>
                <a:latin typeface="Liberation Sans"/>
              </a:rPr>
              <a:t>ps</a:t>
            </a:r>
            <a:endParaRPr lang="en-GB" dirty="0">
              <a:solidFill>
                <a:srgbClr val="002060"/>
              </a:solidFill>
              <a:latin typeface="Liberation Sans"/>
            </a:endParaRPr>
          </a:p>
          <a:p>
            <a:pPr marL="330200" indent="-330200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Times New Roman" pitchFamily="18" charset="0"/>
              <a:buAutoNum type="alphaLcParenR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GB" dirty="0">
                <a:solidFill>
                  <a:srgbClr val="002060"/>
                </a:solidFill>
                <a:latin typeface="Liberation Sans"/>
              </a:rPr>
              <a:t>Bandwidth  ~THz</a:t>
            </a:r>
          </a:p>
          <a:p>
            <a:pPr marL="330200" indent="-330200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Times New Roman" pitchFamily="18" charset="0"/>
              <a:buAutoNum type="alphaLcParenR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GB" dirty="0">
                <a:solidFill>
                  <a:srgbClr val="002060"/>
                </a:solidFill>
                <a:latin typeface="Liberation Sans"/>
              </a:rPr>
              <a:t>Time drift is less than 10 </a:t>
            </a:r>
            <a:r>
              <a:rPr lang="en-GB" dirty="0" err="1">
                <a:solidFill>
                  <a:srgbClr val="002060"/>
                </a:solidFill>
                <a:latin typeface="Liberation Sans"/>
              </a:rPr>
              <a:t>fs</a:t>
            </a:r>
            <a:r>
              <a:rPr lang="en-GB" dirty="0">
                <a:solidFill>
                  <a:srgbClr val="002060"/>
                </a:solidFill>
                <a:latin typeface="Liberation Sans"/>
              </a:rPr>
              <a:t>/day</a:t>
            </a:r>
          </a:p>
          <a:p>
            <a:pPr marL="330200" indent="-330200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Times New Roman" pitchFamily="18" charset="0"/>
              <a:buAutoNum type="alphaLcParenR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GB" dirty="0">
                <a:solidFill>
                  <a:srgbClr val="002060"/>
                </a:solidFill>
                <a:latin typeface="Liberation Sans"/>
              </a:rPr>
              <a:t>Throughput rate: from few MHz to THz (final goal)</a:t>
            </a:r>
          </a:p>
        </p:txBody>
      </p:sp>
      <p:sp>
        <p:nvSpPr>
          <p:cNvPr id="60421" name="Picture 2" descr="PicoEYE1_12"/>
          <p:cNvSpPr>
            <a:spLocks noChangeAspect="1" noChangeArrowheads="1"/>
          </p:cNvSpPr>
          <p:nvPr/>
        </p:nvSpPr>
        <p:spPr bwMode="auto">
          <a:xfrm>
            <a:off x="285750" y="581025"/>
            <a:ext cx="8643938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en-US"/>
          </a:p>
        </p:txBody>
      </p:sp>
      <p:pic>
        <p:nvPicPr>
          <p:cNvPr id="60422" name="Picture 11" descr="PicoEYE1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7815263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423" name="Straight Arrow Connector 8"/>
          <p:cNvCxnSpPr>
            <a:cxnSpLocks noChangeShapeType="1"/>
          </p:cNvCxnSpPr>
          <p:nvPr/>
        </p:nvCxnSpPr>
        <p:spPr bwMode="auto">
          <a:xfrm>
            <a:off x="609600" y="3200400"/>
            <a:ext cx="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0424" name="Date Placeholder 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defTabSz="455613">
              <a:buFont typeface="Arial" pitchFamily="34" charset="0"/>
              <a:buNone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6042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455613">
              <a:buFont typeface="Arial" pitchFamily="34" charset="0"/>
              <a:buNone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14478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28600" y="57912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A. Margaryan, “Radio frequency phototube and optical clock: high resolution, high rate and highly stable single photon timing technique”, </a:t>
            </a:r>
            <a:r>
              <a:rPr lang="en-US" sz="1200" dirty="0" err="1"/>
              <a:t>Nucl</a:t>
            </a:r>
            <a:r>
              <a:rPr lang="en-US" sz="1200" dirty="0"/>
              <a:t>. Instr. and Meth. A652 (2011) p. 504.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0"/>
            <a:ext cx="8229600" cy="2209800"/>
          </a:xfrm>
        </p:spPr>
        <p:txBody>
          <a:bodyPr rtlCol="0">
            <a:normAutofit fontScale="90000"/>
          </a:bodyPr>
          <a:lstStyle/>
          <a:p>
            <a:pPr fontAlgn="auto" hangingPunct="0">
              <a:spcAft>
                <a:spcPts val="0"/>
              </a:spcAft>
              <a:defRPr/>
            </a:pPr>
            <a:br>
              <a:rPr lang="en-US" dirty="0"/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mages of the deflected 2.5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continuous electron beam at the phosphor screen.  </a:t>
            </a:r>
            <a:r>
              <a:rPr lang="en-US" dirty="0"/>
              <a:t>  </a:t>
            </a:r>
            <a:br>
              <a:rPr lang="en-US" dirty="0"/>
            </a:br>
            <a:endParaRPr lang="en-US" dirty="0"/>
          </a:p>
        </p:txBody>
      </p:sp>
      <p:pic>
        <p:nvPicPr>
          <p:cNvPr id="6147" name="Рисунок 18" descr="photo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17097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17" descr="photo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990600"/>
            <a:ext cx="25352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16" descr="photo-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28600"/>
            <a:ext cx="31194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219200" y="3200400"/>
            <a:ext cx="1066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aseline="30000">
                <a:latin typeface="Calibri" pitchFamily="34" charset="0"/>
              </a:rPr>
              <a:t>a)</a:t>
            </a:r>
            <a:endParaRPr lang="en-US">
              <a:latin typeface="Calibri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657600" y="3276600"/>
            <a:ext cx="1108075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aseline="30000">
                <a:latin typeface="Calibri" pitchFamily="34" charset="0"/>
              </a:rPr>
              <a:t> b)</a:t>
            </a:r>
            <a:r>
              <a:rPr lang="en-US" baseline="30000">
                <a:latin typeface="Calibri" pitchFamily="34" charset="0"/>
              </a:rPr>
              <a:t>	</a:t>
            </a:r>
            <a:endParaRPr lang="en-US">
              <a:latin typeface="Calibri" pitchFamily="34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6629400" y="3276600"/>
            <a:ext cx="1108075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aseline="30000">
                <a:latin typeface="Calibri" pitchFamily="34" charset="0"/>
              </a:rPr>
              <a:t> c)</a:t>
            </a:r>
            <a:r>
              <a:rPr lang="en-US" baseline="30000">
                <a:latin typeface="Calibri" pitchFamily="34" charset="0"/>
              </a:rPr>
              <a:t>	</a:t>
            </a:r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115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52E18-8DA3-41B3-8892-4076A7991CB2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52649"/>
            <a:ext cx="9144000" cy="282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4582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0874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52E18-8DA3-41B3-8892-4076A7991CB2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95600"/>
            <a:ext cx="76009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38385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8235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52E18-8DA3-41B3-8892-4076A7991CB2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0"/>
            <a:ext cx="89058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495800"/>
            <a:ext cx="65436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9061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199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Double Velocity Double Angle FF Detector</a:t>
            </a:r>
          </a:p>
        </p:txBody>
      </p:sp>
      <p:pic>
        <p:nvPicPr>
          <p:cNvPr id="634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838200"/>
            <a:ext cx="3124200" cy="3079231"/>
          </a:xfrm>
          <a:noFill/>
        </p:spPr>
      </p:pic>
      <p:pic>
        <p:nvPicPr>
          <p:cNvPr id="63492" name="Picture 2" descr="F:\ELI-NP-2017\ELI-NP-20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3505200" cy="3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TextBox 5"/>
          <p:cNvSpPr txBox="1">
            <a:spLocks noChangeArrowheads="1"/>
          </p:cNvSpPr>
          <p:nvPr/>
        </p:nvSpPr>
        <p:spPr bwMode="auto">
          <a:xfrm>
            <a:off x="381000" y="4114800"/>
            <a:ext cx="300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Schematic of the detector</a:t>
            </a:r>
          </a:p>
        </p:txBody>
      </p:sp>
      <p:sp>
        <p:nvSpPr>
          <p:cNvPr id="63494" name="TextBox 6"/>
          <p:cNvSpPr txBox="1">
            <a:spLocks noChangeArrowheads="1"/>
          </p:cNvSpPr>
          <p:nvPr/>
        </p:nvSpPr>
        <p:spPr bwMode="auto">
          <a:xfrm>
            <a:off x="4267200" y="4114800"/>
            <a:ext cx="3275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General view of the detector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495801"/>
            <a:ext cx="9144000" cy="2300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200" dirty="0"/>
              <a:t>1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A. Margaryan, 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Fission as a filter for heavy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hypernuclei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other exotic atoms and nuclei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NIM, 357, 1995</a:t>
            </a:r>
          </a:p>
          <a:p>
            <a:pPr marL="228600" indent="-228600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L. Tang, A. Margaryan,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Jlab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Experiment    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measurement of the lifetime of heavy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hypernuclei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TJNAF EXP95-002, 1996</a:t>
            </a:r>
          </a:p>
          <a:p>
            <a:pPr marL="228600" indent="-228600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3.Grant from  CRDF , Award AP1-102</a:t>
            </a:r>
          </a:p>
          <a:p>
            <a:pPr marL="228600" indent="-228600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K.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Assamagan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Time-zero FF detector based on the low-pressure MWPCs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NIM, 426, 1999</a:t>
            </a:r>
          </a:p>
          <a:p>
            <a:pPr marL="228600" indent="-228600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5..Y. Song et al,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Kaon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pion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proton associated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photofission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Bi nuclei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Physics of atomic nuclei 73 (10), 1707, 2019, 2010</a:t>
            </a:r>
          </a:p>
          <a:p>
            <a:pPr marL="228600" indent="-228600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X.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Direct measurement of the lifetime of mid-heavy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hypernuclei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NP, A973, 2018</a:t>
            </a:r>
          </a:p>
          <a:p>
            <a:pPr marL="228600" indent="-228600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A. Margaryan et al. 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Low-pressure MWPC system for the detection of alpha-particles and fission fragments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AJP 3(4) 282, 2010 </a:t>
            </a:r>
          </a:p>
          <a:p>
            <a:pPr marL="228600" indent="-228600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 J.-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O.Adler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A.Margaryan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Photofission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heavy actinide nuclei at MAX-lab, MAX-lab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Experiment 008, 2004</a:t>
            </a:r>
          </a:p>
          <a:p>
            <a:pPr marL="228600" indent="-228600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K.Hansen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A.Margaryan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Photofission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Studies of Nuclei by Virtual Photon Tagging at MAX-lab, MAX-lab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08-04, 2008</a:t>
            </a:r>
          </a:p>
          <a:p>
            <a:pPr marL="228600" indent="-228600"/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52E18-8DA3-41B3-8892-4076A7991CB2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6294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1430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528E133A-3D2D-4E03-945D-BB04122EB2E0}" type="slidenum">
              <a:rPr lang="en-GB">
                <a:latin typeface="Arial" pitchFamily="34" charset="0"/>
                <a:cs typeface="Arial" pitchFamily="34" charset="0"/>
              </a:rPr>
              <a:pPr>
                <a:buFont typeface="Arial" pitchFamily="34" charset="0"/>
                <a:buNone/>
                <a:defRPr/>
              </a:pPr>
              <a:t>31</a:t>
            </a:fld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228600" y="914400"/>
            <a:ext cx="763428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y-AM" sz="2400" b="1" dirty="0">
                <a:latin typeface="Times New Roman" pitchFamily="18" charset="0"/>
                <a:cs typeface="Times New Roman" pitchFamily="18" charset="0"/>
              </a:rPr>
              <a:t>20th century was century of ELECTRONICS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y-AM" sz="24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y-AM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21st century will be century of PHOTONICS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(6 Nobel Prizes of this century is related to PHOTONICs)</a:t>
            </a:r>
            <a:endParaRPr lang="hy-AM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228600" y="2492375"/>
            <a:ext cx="8915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PHOTONICS is the science and technology </a:t>
            </a:r>
          </a:p>
          <a:p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 generating,</a:t>
            </a:r>
            <a:endParaRPr lang="hy-AM" altLang="en-US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endParaRPr lang="hy-AM" altLang="en-US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controlling and </a:t>
            </a:r>
          </a:p>
          <a:p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detecting photons</a:t>
            </a:r>
            <a:endParaRPr lang="hy-AM" alt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4101" name="Picture 6" descr="https://encrypted-tbn1.gstatic.com/images?q=tbn:ANd9GcSoooQDtaB2iVgeghxCxkcv_AYzj5jeViDtuB9gZmsb-QzDGAtb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681163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04800" y="5410200"/>
            <a:ext cx="75041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Single photon detection is a crucial part of PHTONICS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"/>
          <p:cNvSpPr/>
          <p:nvPr/>
        </p:nvSpPr>
        <p:spPr>
          <a:xfrm>
            <a:off x="192505" y="0"/>
            <a:ext cx="7086600" cy="523192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algn="ctr" defTabSz="457059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Picosecond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Measurements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2866189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6898446C-3088-4A97-B89D-9F41B67411A5}" type="slidenum">
              <a:rPr lang="en-GB">
                <a:latin typeface="Arial" pitchFamily="34" charset="0"/>
                <a:cs typeface="Arial" pitchFamily="34" charset="0"/>
              </a:rPr>
              <a:pPr>
                <a:buFont typeface="Arial" pitchFamily="34" charset="0"/>
                <a:buNone/>
                <a:defRPr/>
              </a:pPr>
              <a:t>32</a:t>
            </a:fld>
            <a:endParaRPr lang="en-GB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00063"/>
            <a:ext cx="82391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1214438" y="5929313"/>
            <a:ext cx="7354887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400"/>
              <a:t>Depicted from book   “Optics and Photonics, Essential Technologies for Our Nation (2013)”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14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516DF-07F0-4C46-AD29-C47CDD995B6C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0"/>
            <a:ext cx="8964613" cy="40481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10" tIns="45706" rIns="91410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Time Measurement &amp; Photon Detectors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381000" y="685800"/>
            <a:ext cx="786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Precise Time Measurement is needed in many fields of the science and technology</a:t>
            </a: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381000" y="1219200"/>
            <a:ext cx="720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Time Measurement often associated to single photon detection and timing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752600"/>
            <a:ext cx="4330700" cy="1674813"/>
          </a:xfrm>
          <a:prstGeom prst="rect">
            <a:avLst/>
          </a:prstGeom>
          <a:noFill/>
          <a:ln>
            <a:noFill/>
          </a:ln>
        </p:spPr>
        <p:txBody>
          <a:bodyPr wrap="none" lIns="81606" tIns="40803" rIns="81606" bIns="40803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108" fontAlgn="auto" hangingPunct="0">
              <a:spcBef>
                <a:spcPts val="0"/>
              </a:spcBef>
              <a:spcAft>
                <a:spcPts val="0"/>
              </a:spcAft>
              <a:buSzPts val="1072"/>
              <a:buFont typeface="StarSymbol"/>
              <a:buNone/>
              <a:defRPr/>
            </a:pPr>
            <a:r>
              <a:rPr lang="en-GB" dirty="0">
                <a:solidFill>
                  <a:srgbClr val="0000FF"/>
                </a:solidFill>
                <a:latin typeface="Times New Roman" pitchFamily="18" charset="0"/>
                <a:ea typeface="WenQuanYi Zen Hei" pitchFamily="2"/>
                <a:cs typeface="Times New Roman" pitchFamily="18" charset="0"/>
              </a:rPr>
              <a:t>Regular Timing Technique</a:t>
            </a:r>
          </a:p>
          <a:p>
            <a:pPr defTabSz="829108" fontAlgn="auto" hangingPunct="0">
              <a:spcBef>
                <a:spcPts val="0"/>
              </a:spcBef>
              <a:spcAft>
                <a:spcPts val="0"/>
              </a:spcAft>
              <a:buSzPts val="1072"/>
              <a:buFont typeface="StarSymbol"/>
              <a:buNone/>
              <a:defRPr/>
            </a:pPr>
            <a:r>
              <a:rPr lang="en-GB" dirty="0">
                <a:solidFill>
                  <a:srgbClr val="0000FF"/>
                </a:solidFill>
                <a:latin typeface="Times New Roman" pitchFamily="18" charset="0"/>
                <a:ea typeface="WenQuanYi Zen Hei" pitchFamily="2"/>
                <a:cs typeface="Times New Roman" pitchFamily="18" charset="0"/>
              </a:rPr>
              <a:t>Vacuum PMT; Si-PMT; APD; HPD</a:t>
            </a:r>
          </a:p>
          <a:p>
            <a:pPr defTabSz="829108" fontAlgn="auto" hangingPunct="0">
              <a:spcBef>
                <a:spcPts val="0"/>
              </a:spcBef>
              <a:spcAft>
                <a:spcPts val="0"/>
              </a:spcAft>
              <a:buSzPts val="1072"/>
              <a:defRPr/>
            </a:pPr>
            <a:r>
              <a:rPr lang="en-GB" dirty="0">
                <a:solidFill>
                  <a:srgbClr val="0000FF"/>
                </a:solidFill>
                <a:latin typeface="Times New Roman" pitchFamily="18" charset="0"/>
                <a:ea typeface="WenQuanYi Zen Hei" pitchFamily="2"/>
                <a:cs typeface="Times New Roman" pitchFamily="18" charset="0"/>
              </a:rPr>
              <a:t> Rate: few  MHz</a:t>
            </a:r>
          </a:p>
          <a:p>
            <a:pPr defTabSz="829108" fontAlgn="auto" hangingPunct="0">
              <a:spcBef>
                <a:spcPts val="0"/>
              </a:spcBef>
              <a:spcAft>
                <a:spcPts val="0"/>
              </a:spcAft>
              <a:buSzPts val="1072"/>
              <a:defRPr/>
            </a:pPr>
            <a:r>
              <a:rPr lang="en-GB" dirty="0">
                <a:solidFill>
                  <a:srgbClr val="0000FF"/>
                </a:solidFill>
                <a:latin typeface="Times New Roman" pitchFamily="18" charset="0"/>
                <a:ea typeface="WenQuanYi Zen Hei" pitchFamily="2"/>
                <a:cs typeface="Times New Roman" pitchFamily="18" charset="0"/>
              </a:rPr>
              <a:t> Resolution (error): 50-100 </a:t>
            </a:r>
            <a:r>
              <a:rPr lang="en-GB" dirty="0" err="1">
                <a:solidFill>
                  <a:srgbClr val="0000FF"/>
                </a:solidFill>
                <a:latin typeface="Times New Roman" pitchFamily="18" charset="0"/>
                <a:ea typeface="WenQuanYi Zen Hei" pitchFamily="2"/>
                <a:cs typeface="Times New Roman" pitchFamily="18" charset="0"/>
              </a:rPr>
              <a:t>ps</a:t>
            </a:r>
            <a:endParaRPr lang="en-GB" dirty="0">
              <a:solidFill>
                <a:srgbClr val="0000FF"/>
              </a:solidFill>
              <a:latin typeface="Times New Roman" pitchFamily="18" charset="0"/>
              <a:ea typeface="WenQuanYi Zen Hei" pitchFamily="2"/>
              <a:cs typeface="Times New Roman" pitchFamily="18" charset="0"/>
            </a:endParaRPr>
          </a:p>
          <a:p>
            <a:pPr defTabSz="829108" fontAlgn="auto" hangingPunct="0">
              <a:spcBef>
                <a:spcPts val="0"/>
              </a:spcBef>
              <a:spcAft>
                <a:spcPts val="0"/>
              </a:spcAft>
              <a:buSzPts val="1072"/>
              <a:defRPr/>
            </a:pPr>
            <a:r>
              <a:rPr lang="en-GB" dirty="0">
                <a:solidFill>
                  <a:srgbClr val="0000FF"/>
                </a:solidFill>
                <a:latin typeface="Times New Roman" pitchFamily="18" charset="0"/>
                <a:ea typeface="WenQuanYi Zen Hei" pitchFamily="2"/>
                <a:cs typeface="Times New Roman" pitchFamily="18" charset="0"/>
              </a:rPr>
              <a:t> Time drift: ~1 </a:t>
            </a:r>
            <a:r>
              <a:rPr lang="en-GB" dirty="0" err="1">
                <a:solidFill>
                  <a:srgbClr val="0000FF"/>
                </a:solidFill>
                <a:latin typeface="Times New Roman" pitchFamily="18" charset="0"/>
                <a:ea typeface="WenQuanYi Zen Hei" pitchFamily="2"/>
                <a:cs typeface="Times New Roman" pitchFamily="18" charset="0"/>
              </a:rPr>
              <a:t>ps</a:t>
            </a:r>
            <a:r>
              <a:rPr lang="en-GB" dirty="0">
                <a:solidFill>
                  <a:srgbClr val="0000FF"/>
                </a:solidFill>
                <a:latin typeface="Times New Roman" pitchFamily="18" charset="0"/>
                <a:ea typeface="WenQuanYi Zen Hei" pitchFamily="2"/>
                <a:cs typeface="Times New Roman" pitchFamily="18" charset="0"/>
              </a:rPr>
              <a:t>/s</a:t>
            </a:r>
          </a:p>
          <a:p>
            <a:pPr defTabSz="829108" fontAlgn="auto" hangingPunct="0">
              <a:spcBef>
                <a:spcPts val="0"/>
              </a:spcBef>
              <a:spcAft>
                <a:spcPts val="0"/>
              </a:spcAft>
              <a:buSzPts val="1072"/>
              <a:buFont typeface="StarSymbol"/>
              <a:buNone/>
              <a:defRPr/>
            </a:pPr>
            <a:r>
              <a:rPr lang="en-GB" dirty="0">
                <a:solidFill>
                  <a:srgbClr val="0000FF"/>
                </a:solidFill>
                <a:latin typeface="Times New Roman" pitchFamily="18" charset="0"/>
                <a:ea typeface="WenQuanYi Zen Hei" pitchFamily="2"/>
                <a:cs typeface="Times New Roman" pitchFamily="18" charset="0"/>
              </a:rPr>
              <a:t>Generate nanosecond scale electronic signals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1752600"/>
            <a:ext cx="3484563" cy="1957388"/>
          </a:xfrm>
          <a:prstGeom prst="rect">
            <a:avLst/>
          </a:prstGeom>
          <a:noFill/>
          <a:ln>
            <a:noFill/>
          </a:ln>
        </p:spPr>
        <p:txBody>
          <a:bodyPr wrap="none" lIns="81606" tIns="40803" rIns="81606" bIns="40803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108" fontAlgn="auto" hangingPunct="0">
              <a:spcBef>
                <a:spcPts val="0"/>
              </a:spcBef>
              <a:spcAft>
                <a:spcPts val="0"/>
              </a:spcAft>
              <a:buSzPts val="1072"/>
              <a:buFont typeface="StarSymbol"/>
              <a:buNone/>
              <a:defRPr/>
            </a:pPr>
            <a:r>
              <a:rPr lang="en-GB" dirty="0">
                <a:solidFill>
                  <a:srgbClr val="0000FF"/>
                </a:solidFill>
                <a:latin typeface="Times New Roman" pitchFamily="18" charset="0"/>
                <a:ea typeface="WenQuanYi Zen Hei" pitchFamily="2"/>
                <a:cs typeface="Times New Roman" pitchFamily="18" charset="0"/>
              </a:rPr>
              <a:t>RF Timing Technique</a:t>
            </a:r>
          </a:p>
          <a:p>
            <a:pPr defTabSz="829108" fontAlgn="auto" hangingPunct="0">
              <a:spcBef>
                <a:spcPts val="0"/>
              </a:spcBef>
              <a:spcAft>
                <a:spcPts val="0"/>
              </a:spcAft>
              <a:buSzPts val="1072"/>
              <a:buFont typeface="StarSymbol"/>
              <a:buNone/>
              <a:defRPr/>
            </a:pPr>
            <a:r>
              <a:rPr lang="en-GB" dirty="0">
                <a:solidFill>
                  <a:srgbClr val="0000FF"/>
                </a:solidFill>
                <a:latin typeface="Times New Roman" pitchFamily="18" charset="0"/>
                <a:ea typeface="WenQuanYi Zen Hei" pitchFamily="2"/>
                <a:cs typeface="Times New Roman" pitchFamily="18" charset="0"/>
              </a:rPr>
              <a:t>Streak Camera</a:t>
            </a:r>
          </a:p>
          <a:p>
            <a:pPr defTabSz="829108" fontAlgn="auto" hangingPunct="0">
              <a:spcBef>
                <a:spcPts val="0"/>
              </a:spcBef>
              <a:spcAft>
                <a:spcPts val="0"/>
              </a:spcAft>
              <a:buSzPts val="1072"/>
              <a:defRPr/>
            </a:pPr>
            <a:r>
              <a:rPr lang="en-GB" dirty="0">
                <a:solidFill>
                  <a:srgbClr val="0000FF"/>
                </a:solidFill>
                <a:latin typeface="Times New Roman" pitchFamily="18" charset="0"/>
                <a:ea typeface="WenQuanYi Zen Hei" pitchFamily="2"/>
                <a:cs typeface="Times New Roman" pitchFamily="18" charset="0"/>
              </a:rPr>
              <a:t> Rate: few 10 KHz</a:t>
            </a:r>
          </a:p>
          <a:p>
            <a:pPr defTabSz="829108" fontAlgn="auto" hangingPunct="0">
              <a:spcBef>
                <a:spcPts val="0"/>
              </a:spcBef>
              <a:spcAft>
                <a:spcPts val="0"/>
              </a:spcAft>
              <a:buSzPts val="1072"/>
              <a:defRPr/>
            </a:pPr>
            <a:r>
              <a:rPr lang="en-GB" dirty="0">
                <a:solidFill>
                  <a:srgbClr val="0000FF"/>
                </a:solidFill>
                <a:latin typeface="Times New Roman" pitchFamily="18" charset="0"/>
                <a:ea typeface="WenQuanYi Zen Hei" pitchFamily="2"/>
                <a:cs typeface="Times New Roman" pitchFamily="18" charset="0"/>
              </a:rPr>
              <a:t> Resolution (error): 1 </a:t>
            </a:r>
            <a:r>
              <a:rPr lang="en-GB" dirty="0" err="1">
                <a:solidFill>
                  <a:srgbClr val="0000FF"/>
                </a:solidFill>
                <a:latin typeface="Times New Roman" pitchFamily="18" charset="0"/>
                <a:ea typeface="WenQuanYi Zen Hei" pitchFamily="2"/>
                <a:cs typeface="Times New Roman" pitchFamily="18" charset="0"/>
              </a:rPr>
              <a:t>ps</a:t>
            </a:r>
            <a:endParaRPr lang="en-GB" dirty="0">
              <a:solidFill>
                <a:srgbClr val="0000FF"/>
              </a:solidFill>
              <a:latin typeface="Times New Roman" pitchFamily="18" charset="0"/>
              <a:ea typeface="WenQuanYi Zen Hei" pitchFamily="2"/>
              <a:cs typeface="Times New Roman" pitchFamily="18" charset="0"/>
            </a:endParaRPr>
          </a:p>
          <a:p>
            <a:pPr defTabSz="829108" fontAlgn="auto" hangingPunct="0">
              <a:spcBef>
                <a:spcPts val="0"/>
              </a:spcBef>
              <a:spcAft>
                <a:spcPts val="0"/>
              </a:spcAft>
              <a:buSzPts val="1072"/>
              <a:defRPr/>
            </a:pPr>
            <a:r>
              <a:rPr lang="en-GB" dirty="0">
                <a:solidFill>
                  <a:srgbClr val="0000FF"/>
                </a:solidFill>
                <a:latin typeface="Times New Roman" pitchFamily="18" charset="0"/>
                <a:ea typeface="WenQuanYi Zen Hei" pitchFamily="2"/>
                <a:cs typeface="Times New Roman" pitchFamily="18" charset="0"/>
              </a:rPr>
              <a:t> Time drift: ~10 </a:t>
            </a:r>
            <a:r>
              <a:rPr lang="en-GB" dirty="0" err="1">
                <a:solidFill>
                  <a:srgbClr val="0000FF"/>
                </a:solidFill>
                <a:latin typeface="Times New Roman" pitchFamily="18" charset="0"/>
                <a:ea typeface="WenQuanYi Zen Hei" pitchFamily="2"/>
                <a:cs typeface="Times New Roman" pitchFamily="18" charset="0"/>
              </a:rPr>
              <a:t>fs</a:t>
            </a:r>
            <a:r>
              <a:rPr lang="en-GB" dirty="0">
                <a:solidFill>
                  <a:srgbClr val="0000FF"/>
                </a:solidFill>
                <a:latin typeface="Times New Roman" pitchFamily="18" charset="0"/>
                <a:ea typeface="WenQuanYi Zen Hei" pitchFamily="2"/>
                <a:cs typeface="Times New Roman" pitchFamily="18" charset="0"/>
              </a:rPr>
              <a:t>/s</a:t>
            </a:r>
          </a:p>
          <a:p>
            <a:pPr defTabSz="829108" fontAlgn="auto" hangingPunct="0">
              <a:spcBef>
                <a:spcPts val="0"/>
              </a:spcBef>
              <a:spcAft>
                <a:spcPts val="0"/>
              </a:spcAft>
              <a:buSzPts val="1072"/>
              <a:buFont typeface="StarSymbol"/>
              <a:buNone/>
              <a:defRPr/>
            </a:pPr>
            <a:r>
              <a:rPr lang="en-GB" dirty="0">
                <a:solidFill>
                  <a:srgbClr val="0000FF"/>
                </a:solidFill>
                <a:latin typeface="Times New Roman" pitchFamily="18" charset="0"/>
                <a:ea typeface="WenQuanYi Zen Hei" pitchFamily="2"/>
                <a:cs typeface="Times New Roman" pitchFamily="18" charset="0"/>
              </a:rPr>
              <a:t>Do not generate nanosecond signals</a:t>
            </a:r>
          </a:p>
          <a:p>
            <a:pPr defTabSz="829108" fontAlgn="auto" hangingPunct="0">
              <a:spcBef>
                <a:spcPts val="0"/>
              </a:spcBef>
              <a:spcAft>
                <a:spcPts val="0"/>
              </a:spcAft>
              <a:buSzPts val="1072"/>
              <a:buFont typeface="StarSymbol"/>
              <a:buNone/>
              <a:defRPr/>
            </a:pPr>
            <a:endParaRPr lang="en-GB" dirty="0">
              <a:solidFill>
                <a:prstClr val="black"/>
              </a:solidFill>
              <a:latin typeface="+mn-lt"/>
              <a:ea typeface="WenQuanYi Zen Hei" pitchFamily="2"/>
              <a:cs typeface="Lohit Devanagari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0150" y="4267200"/>
            <a:ext cx="3043238" cy="1675147"/>
          </a:xfrm>
          <a:prstGeom prst="rect">
            <a:avLst/>
          </a:prstGeom>
          <a:noFill/>
          <a:ln>
            <a:noFill/>
          </a:ln>
        </p:spPr>
        <p:txBody>
          <a:bodyPr wrap="square" lIns="81606" tIns="40803" rIns="81606" bIns="40803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108" fontAlgn="auto" hangingPunct="0">
              <a:spcBef>
                <a:spcPts val="0"/>
              </a:spcBef>
              <a:spcAft>
                <a:spcPts val="0"/>
              </a:spcAft>
              <a:buSzPts val="1072"/>
              <a:buFont typeface="StarSymbol"/>
              <a:buNone/>
              <a:defRPr/>
            </a:pPr>
            <a:r>
              <a:rPr lang="en-GB" dirty="0">
                <a:solidFill>
                  <a:srgbClr val="FF0000"/>
                </a:solidFill>
                <a:latin typeface="Times New Roman" pitchFamily="18" charset="0"/>
                <a:ea typeface="WenQuanYi Zen Hei" pitchFamily="2"/>
                <a:cs typeface="Times New Roman" pitchFamily="18" charset="0"/>
              </a:rPr>
              <a:t>RF Photo-Multiplier Tube</a:t>
            </a:r>
          </a:p>
          <a:p>
            <a:pPr defTabSz="829108" fontAlgn="auto" hangingPunct="0">
              <a:spcBef>
                <a:spcPts val="0"/>
              </a:spcBef>
              <a:spcAft>
                <a:spcPts val="0"/>
              </a:spcAft>
              <a:buSzPts val="1072"/>
              <a:defRPr/>
            </a:pPr>
            <a:r>
              <a:rPr lang="en-GB" dirty="0">
                <a:solidFill>
                  <a:srgbClr val="FF0000"/>
                </a:solidFill>
                <a:latin typeface="Times New Roman" pitchFamily="18" charset="0"/>
                <a:ea typeface="WenQuanYi Zen Hei" pitchFamily="2"/>
                <a:cs typeface="Times New Roman" pitchFamily="18" charset="0"/>
              </a:rPr>
              <a:t> Rate: few  MHz and higher</a:t>
            </a:r>
          </a:p>
          <a:p>
            <a:pPr defTabSz="829108" fontAlgn="auto" hangingPunct="0">
              <a:spcBef>
                <a:spcPts val="0"/>
              </a:spcBef>
              <a:spcAft>
                <a:spcPts val="0"/>
              </a:spcAft>
              <a:buSzPts val="1072"/>
              <a:defRPr/>
            </a:pPr>
            <a:r>
              <a:rPr lang="en-GB" dirty="0">
                <a:solidFill>
                  <a:srgbClr val="FF0000"/>
                </a:solidFill>
                <a:latin typeface="Times New Roman" pitchFamily="18" charset="0"/>
                <a:ea typeface="WenQuanYi Zen Hei" pitchFamily="2"/>
                <a:cs typeface="Times New Roman" pitchFamily="18" charset="0"/>
              </a:rPr>
              <a:t> Resolution (error): 1 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ea typeface="WenQuanYi Zen Hei" pitchFamily="2"/>
                <a:cs typeface="Times New Roman" pitchFamily="18" charset="0"/>
              </a:rPr>
              <a:t>ps</a:t>
            </a:r>
            <a:endParaRPr lang="en-GB" dirty="0">
              <a:solidFill>
                <a:srgbClr val="FF0000"/>
              </a:solidFill>
              <a:latin typeface="Times New Roman" pitchFamily="18" charset="0"/>
              <a:ea typeface="WenQuanYi Zen Hei" pitchFamily="2"/>
              <a:cs typeface="Times New Roman" pitchFamily="18" charset="0"/>
            </a:endParaRPr>
          </a:p>
          <a:p>
            <a:pPr defTabSz="829108" fontAlgn="auto" hangingPunct="0">
              <a:spcBef>
                <a:spcPts val="0"/>
              </a:spcBef>
              <a:spcAft>
                <a:spcPts val="0"/>
              </a:spcAft>
              <a:buSzPts val="1072"/>
              <a:defRPr/>
            </a:pPr>
            <a:r>
              <a:rPr lang="en-GB" dirty="0">
                <a:solidFill>
                  <a:srgbClr val="FF0000"/>
                </a:solidFill>
                <a:latin typeface="Times New Roman" pitchFamily="18" charset="0"/>
                <a:ea typeface="WenQuanYi Zen Hei" pitchFamily="2"/>
                <a:cs typeface="Times New Roman" pitchFamily="18" charset="0"/>
              </a:rPr>
              <a:t> Time drift: ~10 fs/s</a:t>
            </a:r>
          </a:p>
          <a:p>
            <a:pPr defTabSz="829108" fontAlgn="auto" hangingPunct="0">
              <a:spcBef>
                <a:spcPts val="0"/>
              </a:spcBef>
              <a:spcAft>
                <a:spcPts val="0"/>
              </a:spcAft>
              <a:buSzPts val="1072"/>
              <a:defRPr/>
            </a:pPr>
            <a:r>
              <a:rPr lang="en-GB" dirty="0">
                <a:solidFill>
                  <a:srgbClr val="FF0000"/>
                </a:solidFill>
                <a:latin typeface="Times New Roman" pitchFamily="18" charset="0"/>
                <a:ea typeface="WenQuanYi Zen Hei" pitchFamily="2"/>
                <a:cs typeface="Times New Roman" pitchFamily="18" charset="0"/>
              </a:rPr>
              <a:t>Generate ns signals</a:t>
            </a:r>
          </a:p>
          <a:p>
            <a:pPr defTabSz="829108" fontAlgn="auto" hangingPunct="0">
              <a:spcBef>
                <a:spcPts val="0"/>
              </a:spcBef>
              <a:spcAft>
                <a:spcPts val="0"/>
              </a:spcAft>
              <a:buSzPts val="1072"/>
              <a:buFont typeface="StarSymbol"/>
              <a:buNone/>
              <a:defRPr/>
            </a:pPr>
            <a:endParaRPr lang="en-GB" dirty="0">
              <a:solidFill>
                <a:prstClr val="black"/>
              </a:solidFill>
              <a:latin typeface="+mn-lt"/>
              <a:ea typeface="WenQuanYi Zen Hei" pitchFamily="2"/>
              <a:cs typeface="Lohit Devanagari" pitchFamily="2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81200" y="37338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181600" y="36576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3" name="Rectangle 10"/>
          <p:cNvSpPr>
            <a:spLocks noChangeArrowheads="1"/>
          </p:cNvSpPr>
          <p:nvPr/>
        </p:nvSpPr>
        <p:spPr bwMode="auto">
          <a:xfrm>
            <a:off x="381000" y="5791200"/>
            <a:ext cx="7924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sz="1400" i="1" dirty="0">
              <a:solidFill>
                <a:srgbClr val="FF0000"/>
              </a:solidFill>
              <a:latin typeface="Liberation Sans"/>
            </a:endParaRPr>
          </a:p>
          <a:p>
            <a:r>
              <a:rPr lang="en-US" altLang="en-US" sz="1400" i="1" dirty="0">
                <a:solidFill>
                  <a:srgbClr val="FF0000"/>
                </a:solidFill>
                <a:latin typeface="Liberation Sans"/>
              </a:rPr>
              <a:t>A. Margaryan et al., </a:t>
            </a:r>
            <a:r>
              <a:rPr lang="en-US" altLang="en-US" sz="1400" i="1" dirty="0" err="1">
                <a:solidFill>
                  <a:srgbClr val="FF0000"/>
                </a:solidFill>
                <a:latin typeface="Liberation Sans"/>
              </a:rPr>
              <a:t>Nucl</a:t>
            </a:r>
            <a:r>
              <a:rPr lang="en-US" altLang="en-US" sz="1400" i="1" dirty="0">
                <a:solidFill>
                  <a:srgbClr val="FF0000"/>
                </a:solidFill>
                <a:latin typeface="Liberation Sans"/>
              </a:rPr>
              <a:t>. Instr. and Meth. A 566, 321, 2006; US Patent 8,138,460 B1 </a:t>
            </a:r>
          </a:p>
          <a:p>
            <a:pPr>
              <a:buFontTx/>
              <a:buAutoNum type="alphaUcPeriod"/>
            </a:pPr>
            <a:endParaRPr lang="en-US" altLang="en-US" sz="1400" i="1" dirty="0"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291025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55300" name="Rectangle 10"/>
          <p:cNvSpPr>
            <a:spLocks noChangeArrowheads="1"/>
          </p:cNvSpPr>
          <p:nvPr/>
        </p:nvSpPr>
        <p:spPr bwMode="auto">
          <a:xfrm>
            <a:off x="0" y="3571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55301" name="Rectangle 12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55302" name="Rectangle 13"/>
          <p:cNvSpPr>
            <a:spLocks noChangeArrowheads="1"/>
          </p:cNvSpPr>
          <p:nvPr/>
        </p:nvSpPr>
        <p:spPr bwMode="auto">
          <a:xfrm>
            <a:off x="0" y="3681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55303" name="Text Box 14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Single </a:t>
            </a:r>
            <a:r>
              <a:rPr lang="hy-AM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hoton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imaging</a:t>
            </a:r>
            <a:endParaRPr lang="ru-RU" alt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4" name="Rectangle 16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55305" name="Rectangle 17"/>
          <p:cNvSpPr>
            <a:spLocks noChangeArrowheads="1"/>
          </p:cNvSpPr>
          <p:nvPr/>
        </p:nvSpPr>
        <p:spPr bwMode="auto">
          <a:xfrm>
            <a:off x="0" y="3671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55307" name="Slide Number Placeholder 17"/>
          <p:cNvSpPr txBox="1">
            <a:spLocks noGrp="1"/>
          </p:cNvSpPr>
          <p:nvPr/>
        </p:nvSpPr>
        <p:spPr bwMode="auto">
          <a:xfrm>
            <a:off x="6553200" y="6245225"/>
            <a:ext cx="2120900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C8BCF86-E094-441B-8059-2703FF76D1D3}" type="slidenum">
              <a:rPr lang="en-GB" altLang="en-US" sz="14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34</a:t>
            </a:fld>
            <a:endParaRPr lang="en-GB" altLang="en-US" sz="1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5308" name="Slide Number Placeholder 1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57EB4B2-E749-4E47-8002-3A7AECCF3474}" type="slidenum">
              <a:rPr lang="en-GB" altLang="en-US" sz="1400">
                <a:latin typeface="Calibri" pitchFamily="34" charset="0"/>
              </a:rPr>
              <a:pPr algn="r"/>
              <a:t>34</a:t>
            </a:fld>
            <a:endParaRPr lang="en-GB" altLang="en-US" sz="1400">
              <a:latin typeface="Calibri" pitchFamily="34" charset="0"/>
            </a:endParaRPr>
          </a:p>
        </p:txBody>
      </p:sp>
      <p:sp>
        <p:nvSpPr>
          <p:cNvPr id="55309" name="Text Box 14"/>
          <p:cNvSpPr txBox="1">
            <a:spLocks noChangeArrowheads="1"/>
          </p:cNvSpPr>
          <p:nvPr/>
        </p:nvSpPr>
        <p:spPr bwMode="auto">
          <a:xfrm>
            <a:off x="0" y="609600"/>
            <a:ext cx="9144000" cy="34163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  <a:tabLst>
                <a:tab pos="276225" algn="l"/>
              </a:tabLst>
            </a:pPr>
            <a:r>
              <a:rPr lang="en-AU" altLang="en-US" sz="2400" dirty="0">
                <a:latin typeface="Times New Roman" pitchFamily="18" charset="0"/>
                <a:cs typeface="Times New Roman" pitchFamily="18" charset="0"/>
              </a:rPr>
              <a:t> FLIM - Fluorescence Lifetime Imaging</a:t>
            </a:r>
          </a:p>
          <a:p>
            <a:pPr eaLnBrk="0" hangingPunct="0">
              <a:buFontTx/>
              <a:buChar char="•"/>
              <a:tabLst>
                <a:tab pos="276225" algn="l"/>
              </a:tabLst>
            </a:pPr>
            <a:endParaRPr lang="en-AU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276225" algn="l"/>
              </a:tabLst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FRET </a:t>
            </a:r>
            <a:r>
              <a:rPr lang="hy-AM" alt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Foster Resonance Energy Transfer</a:t>
            </a:r>
          </a:p>
          <a:p>
            <a:pPr eaLnBrk="0" hangingPunct="0">
              <a:buFontTx/>
              <a:buChar char="•"/>
              <a:tabLst>
                <a:tab pos="276225" algn="l"/>
              </a:tabLst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276225" algn="l"/>
              </a:tabLst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STED - Stimulated Emission Depletion super resolution microscope</a:t>
            </a:r>
          </a:p>
          <a:p>
            <a:pPr eaLnBrk="0" hangingPunct="0">
              <a:tabLst>
                <a:tab pos="276225" algn="l"/>
              </a:tabLst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		     (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Nobel Prize, 2014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)	</a:t>
            </a:r>
            <a:endParaRPr lang="en-US" altLang="en-US" sz="2400" dirty="0">
              <a:latin typeface="Calibri" pitchFamily="34" charset="0"/>
            </a:endParaRPr>
          </a:p>
          <a:p>
            <a:pPr eaLnBrk="0" hangingPunct="0">
              <a:buFontTx/>
              <a:buChar char="•"/>
              <a:tabLst>
                <a:tab pos="276225" algn="l"/>
              </a:tabLst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DOI - Diffuse Optical Imaging</a:t>
            </a:r>
          </a:p>
          <a:p>
            <a:pPr eaLnBrk="0" hangingPunct="0">
              <a:buFontTx/>
              <a:buChar char="•"/>
              <a:tabLst>
                <a:tab pos="276225" algn="l"/>
              </a:tabLst>
            </a:pPr>
            <a:endParaRPr lang="en-US" altLang="en-US" sz="2400" dirty="0">
              <a:latin typeface="Calibri" pitchFamily="34" charset="0"/>
            </a:endParaRPr>
          </a:p>
          <a:p>
            <a:pPr eaLnBrk="0" hangingPunct="0">
              <a:buFontTx/>
              <a:buChar char="•"/>
              <a:tabLst>
                <a:tab pos="276225" algn="l"/>
              </a:tabLst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TOF-PET-Time of Flight Positron Emission Tomography</a:t>
            </a:r>
            <a:endParaRPr lang="ru-RU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10" name="Text Box 18"/>
          <p:cNvSpPr txBox="1">
            <a:spLocks noChangeArrowheads="1"/>
          </p:cNvSpPr>
          <p:nvPr/>
        </p:nvSpPr>
        <p:spPr bwMode="auto">
          <a:xfrm>
            <a:off x="0" y="4191000"/>
            <a:ext cx="9144000" cy="1200150"/>
          </a:xfrm>
          <a:prstGeom prst="rect">
            <a:avLst/>
          </a:prstGeom>
          <a:solidFill>
            <a:srgbClr val="E5F6A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FLIM is a unique and versatile tool to be used by scientists working at the multi-disciplinary interface of biology, chemistry, physics and engineering.   Borst&amp;Visser-2010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E02BB-648E-4260-915F-E7F9FE4B3085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0" y="5791200"/>
            <a:ext cx="914400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A. Margaryan, J. </a:t>
            </a:r>
            <a:r>
              <a:rPr lang="en-US" altLang="en-US" sz="1400" dirty="0" err="1">
                <a:latin typeface="Times New Roman" pitchFamily="18" charset="0"/>
                <a:cs typeface="Times New Roman" pitchFamily="18" charset="0"/>
              </a:rPr>
              <a:t>Annand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/>
              <a:t> Radio Frequency Photo Multiplier Tube, Armenian Journal of Physics 8 (3), 122, 2015 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49275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STED Microscope (Nobel prize 2014)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56323" name="Picture 7"/>
          <p:cNvSpPr>
            <a:spLocks noChangeAspect="1" noChangeArrowheads="1"/>
          </p:cNvSpPr>
          <p:nvPr/>
        </p:nvSpPr>
        <p:spPr bwMode="auto">
          <a:xfrm>
            <a:off x="3132138" y="620713"/>
            <a:ext cx="4106862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56324" name="Picture 10"/>
          <p:cNvSpPr>
            <a:spLocks noChangeAspect="1" noChangeArrowheads="1"/>
          </p:cNvSpPr>
          <p:nvPr/>
        </p:nvSpPr>
        <p:spPr bwMode="auto">
          <a:xfrm>
            <a:off x="0" y="620713"/>
            <a:ext cx="3089275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>
              <a:latin typeface="Calibri" pitchFamily="34" charset="0"/>
            </a:endParaRPr>
          </a:p>
        </p:txBody>
      </p:sp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49275"/>
            <a:ext cx="7056437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5943600" y="549275"/>
            <a:ext cx="3200400" cy="242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+mn-cs"/>
              </a:rPr>
              <a:t>RF STED NANOSCOPE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C00000"/>
                </a:solidFill>
                <a:latin typeface="Sylfaen" pitchFamily="18" charset="0"/>
                <a:cs typeface="+mn-cs"/>
              </a:rPr>
              <a:t>Applications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99"/>
                </a:solidFill>
                <a:latin typeface="Sylfaen" pitchFamily="18" charset="0"/>
                <a:cs typeface="+mn-cs"/>
              </a:rPr>
              <a:t>Biomedical Studies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99"/>
                </a:solidFill>
                <a:latin typeface="Sylfaen" pitchFamily="18" charset="0"/>
                <a:cs typeface="+mn-cs"/>
              </a:rPr>
              <a:t>Nanotechnologies</a:t>
            </a:r>
          </a:p>
        </p:txBody>
      </p:sp>
      <p:sp>
        <p:nvSpPr>
          <p:cNvPr id="56327" name="Text Box 9"/>
          <p:cNvSpPr txBox="1">
            <a:spLocks noChangeArrowheads="1"/>
          </p:cNvSpPr>
          <p:nvPr/>
        </p:nvSpPr>
        <p:spPr bwMode="auto">
          <a:xfrm>
            <a:off x="228600" y="457200"/>
            <a:ext cx="896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CC0000"/>
                </a:solidFill>
                <a:latin typeface="Calibri" pitchFamily="34" charset="0"/>
              </a:rPr>
              <a:t>RF PMT</a:t>
            </a:r>
          </a:p>
        </p:txBody>
      </p:sp>
      <p:sp>
        <p:nvSpPr>
          <p:cNvPr id="56328" name="Line 10"/>
          <p:cNvSpPr>
            <a:spLocks noChangeShapeType="1"/>
          </p:cNvSpPr>
          <p:nvPr/>
        </p:nvSpPr>
        <p:spPr bwMode="auto">
          <a:xfrm flipH="1">
            <a:off x="1042988" y="69215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0" y="5589588"/>
            <a:ext cx="91440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/>
            <a:r>
              <a:rPr lang="en-US" altLang="en-US" sz="2000" b="1">
                <a:solidFill>
                  <a:srgbClr val="000099"/>
                </a:solidFill>
                <a:latin typeface="Sylfaen" pitchFamily="18" charset="0"/>
              </a:rPr>
              <a:t>RF PMT will open window into the </a:t>
            </a:r>
            <a:r>
              <a:rPr lang="en-US" altLang="en-US" sz="2000" b="1">
                <a:solidFill>
                  <a:srgbClr val="C00000"/>
                </a:solidFill>
                <a:latin typeface="Sylfaen" pitchFamily="18" charset="0"/>
              </a:rPr>
              <a:t>PICOSECOND TIME DOMAIN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5CC2A-26D7-48E6-AFED-F851E39FD650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Diffuse Optical Tomography (DOT)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3729038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Rectangle 2"/>
          <p:cNvSpPr>
            <a:spLocks noChangeArrowheads="1"/>
          </p:cNvSpPr>
          <p:nvPr/>
        </p:nvSpPr>
        <p:spPr bwMode="auto">
          <a:xfrm>
            <a:off x="0" y="495300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/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PMT is very suited for DOT applications </a:t>
            </a:r>
          </a:p>
          <a:p>
            <a:pPr algn="ctr" eaLnBrk="0" hangingPunct="0"/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could essentially improve its characteristics</a:t>
            </a:r>
            <a:endParaRPr lang="ru-RU" alt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9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/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 is a promising future technology for 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breast cancer screening 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its early stages </a:t>
            </a:r>
            <a:endParaRPr lang="ru-RU" alt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50" name="Picture 9" descr="SoftScan Un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133600"/>
            <a:ext cx="30480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Title 1"/>
          <p:cNvSpPr txBox="1">
            <a:spLocks/>
          </p:cNvSpPr>
          <p:nvPr/>
        </p:nvSpPr>
        <p:spPr bwMode="auto">
          <a:xfrm>
            <a:off x="5410200" y="1676400"/>
            <a:ext cx="2667000" cy="26987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/>
            <a:endParaRPr lang="en-US" alt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/>
            <a:r>
              <a:rPr lang="en-US" altLang="en-US">
                <a:solidFill>
                  <a:srgbClr val="C00000"/>
                </a:solidFill>
                <a:latin typeface="Calibri" pitchFamily="34" charset="0"/>
              </a:rPr>
              <a:t>SoftScan:</a:t>
            </a:r>
            <a:r>
              <a:rPr lang="en-US" alt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Calibri" pitchFamily="34" charset="0"/>
              </a:rPr>
              <a:t>www.art.ca</a:t>
            </a:r>
            <a:endParaRPr lang="en-US" altLang="en-US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8F32-97B0-4B37-A24A-45F18A6E963F}" type="slidenum">
              <a:rPr lang="en-US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52E18-8DA3-41B3-8892-4076A7991CB2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730610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457200"/>
            <a:ext cx="7470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 of the Positron-Emission Tomography (PET</a:t>
            </a:r>
            <a:r>
              <a:rPr lang="en-US" sz="2400" b="1" dirty="0"/>
              <a:t>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52E18-8DA3-41B3-8892-4076A7991CB2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57200"/>
            <a:ext cx="5414499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0"/>
            <a:ext cx="537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 the Time-of-Flight  PET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4724400"/>
            <a:ext cx="5671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ToF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PET: 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25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x = 4 mm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105400"/>
            <a:ext cx="3508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CALIPSO, PETALO, ….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943600"/>
            <a:ext cx="9244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A. Margaryan, V. </a:t>
            </a:r>
            <a:r>
              <a:rPr lang="en-US" sz="1400" dirty="0" err="1"/>
              <a:t>Kakoyan</a:t>
            </a:r>
            <a:r>
              <a:rPr lang="en-US" sz="1400" dirty="0"/>
              <a:t>, S. </a:t>
            </a:r>
            <a:r>
              <a:rPr lang="en-US" sz="1400" dirty="0" err="1"/>
              <a:t>Knyazyan</a:t>
            </a:r>
            <a:r>
              <a:rPr lang="en-US" sz="1400" dirty="0"/>
              <a:t>. </a:t>
            </a:r>
            <a:r>
              <a:rPr lang="en-US" sz="1400" b="1" dirty="0"/>
              <a:t>TOF PET with RF PMT, Workshop on  timing detectors</a:t>
            </a:r>
            <a:r>
              <a:rPr lang="en-US" sz="1400" dirty="0"/>
              <a:t>, Cracow, 2010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2"/>
          <p:cNvSpPr txBox="1">
            <a:spLocks noGrp="1"/>
          </p:cNvSpPr>
          <p:nvPr/>
        </p:nvSpPr>
        <p:spPr bwMode="auto">
          <a:xfrm>
            <a:off x="3124200" y="6245225"/>
            <a:ext cx="2882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en-US" sz="1400">
              <a:solidFill>
                <a:srgbClr val="000000"/>
              </a:solidFill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20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endParaRPr lang="ru-RU" altLang="en-US" sz="1400">
              <a:solidFill>
                <a:srgbClr val="000000"/>
              </a:solidFill>
            </a:endParaRPr>
          </a:p>
        </p:txBody>
      </p:sp>
      <p:sp>
        <p:nvSpPr>
          <p:cNvPr id="26629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Establishing New Industry</a:t>
            </a:r>
          </a:p>
        </p:txBody>
      </p:sp>
      <p:sp>
        <p:nvSpPr>
          <p:cNvPr id="15366" name="Text Box 2"/>
          <p:cNvSpPr txBox="1">
            <a:spLocks noChangeArrowheads="1"/>
          </p:cNvSpPr>
          <p:nvPr/>
        </p:nvSpPr>
        <p:spPr bwMode="auto">
          <a:xfrm>
            <a:off x="0" y="785813"/>
            <a:ext cx="9144000" cy="1851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Char char="•"/>
              <a:defRPr/>
            </a:pPr>
            <a:r>
              <a:rPr lang="en-GB" sz="2800" dirty="0">
                <a:solidFill>
                  <a:srgbClr val="333399"/>
                </a:solidFill>
                <a:latin typeface="Times New Roman" pitchFamily="18" charset="0"/>
              </a:rPr>
              <a:t>Photo-cathode based industry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Char char="•"/>
              <a:defRPr/>
            </a:pPr>
            <a:r>
              <a:rPr lang="hy-AM" sz="2800" dirty="0">
                <a:solidFill>
                  <a:srgbClr val="333399"/>
                </a:solidFill>
                <a:latin typeface="Times New Roman" pitchFamily="18" charset="0"/>
              </a:rPr>
              <a:t>Photonics, </a:t>
            </a:r>
            <a:r>
              <a:rPr lang="en-GB" sz="2800" dirty="0">
                <a:solidFill>
                  <a:srgbClr val="333399"/>
                </a:solidFill>
                <a:latin typeface="Times New Roman" pitchFamily="18" charset="0"/>
              </a:rPr>
              <a:t>Optoelectronics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Char char="•"/>
              <a:defRPr/>
            </a:pPr>
            <a:r>
              <a:rPr lang="en-GB" sz="2800" dirty="0">
                <a:solidFill>
                  <a:srgbClr val="333399"/>
                </a:solidFill>
                <a:latin typeface="Times New Roman" pitchFamily="18" charset="0"/>
              </a:rPr>
              <a:t>Pico-electronics</a:t>
            </a:r>
            <a:endParaRPr lang="en-GB" sz="20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Arial" charset="0"/>
              <a:buNone/>
              <a:defRPr/>
            </a:pPr>
            <a:endParaRPr lang="en-GB" sz="24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Arial" charset="0"/>
              <a:buNone/>
              <a:defRPr/>
            </a:pPr>
            <a:endParaRPr lang="en-GB" sz="32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Arial" charset="0"/>
              <a:buNone/>
              <a:defRPr/>
            </a:pPr>
            <a:endParaRPr lang="en-GB" sz="32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None/>
              <a:defRPr/>
            </a:pPr>
            <a:endParaRPr lang="en-GB" sz="3200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331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C2EDB5B9-95B0-4C59-8B7B-EFB746615B52}" type="slidenum">
              <a:rPr lang="en-GB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>
                <a:buFont typeface="Arial" pitchFamily="34" charset="0"/>
                <a:buNone/>
                <a:defRPr/>
              </a:pPr>
              <a:t>39</a:t>
            </a:fld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-15875" y="2852738"/>
            <a:ext cx="915987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0200" indent="-330200" fontAlgn="auto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Arial" charset="0"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GB" sz="24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Photek</a:t>
            </a:r>
            <a:r>
              <a:rPr lang="en-GB" sz="24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Ltd., UK (Photo-cathode based instruments): </a:t>
            </a:r>
          </a:p>
          <a:p>
            <a:pPr marL="330200" indent="-330200" fontAlgn="auto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Arial" charset="0"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GB" sz="2400" dirty="0">
                <a:solidFill>
                  <a:srgbClr val="00664D"/>
                </a:solidFill>
                <a:latin typeface="Times New Roman" pitchFamily="18" charset="0"/>
                <a:cs typeface="Arial" charset="0"/>
              </a:rPr>
              <a:t>No. of Employees 50, Revenue ~8 million USD</a:t>
            </a:r>
          </a:p>
          <a:p>
            <a:pPr marL="330200" indent="-330200" fontAlgn="auto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Arial" charset="0"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GB" sz="24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Hamamatsu, Japan (Photo-cathode based instruments, optoelectronics): </a:t>
            </a:r>
          </a:p>
          <a:p>
            <a:pPr marL="330200" indent="-330200" fontAlgn="auto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Arial" charset="0"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en-GB" sz="2400" dirty="0">
                <a:solidFill>
                  <a:srgbClr val="00664D"/>
                </a:solidFill>
                <a:latin typeface="Times New Roman" pitchFamily="18" charset="0"/>
                <a:cs typeface="Arial" charset="0"/>
              </a:rPr>
              <a:t>No. of Employees 20000, Revenue ~1billion 300million USD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5084763"/>
            <a:ext cx="9159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0200" indent="-330200" fontAlgn="auto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Arial" charset="0"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/>
            </a:pPr>
            <a:r>
              <a:rPr lang="hy-AM" sz="24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Establishing a new industry in Yerevan: </a:t>
            </a:r>
            <a:r>
              <a:rPr lang="hy-AM" sz="24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Yerevan Optoelectronics</a:t>
            </a:r>
            <a:endParaRPr lang="en-GB" sz="240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845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pion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spectroscopy of light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hypernuclei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8418" name="Picture 2" descr="piondecaysetup1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4503738" cy="505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5867400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Schematic of the new approach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08538" y="609600"/>
            <a:ext cx="4335462" cy="6019800"/>
          </a:xfrm>
        </p:spPr>
        <p:txBody>
          <a:bodyPr/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Margaryan, et al.,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hypernuclei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pionic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decay,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Jlab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LOI 07-001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Tang, A. Margaryan, et al.,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light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hypernuclei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pionic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decay at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Jlab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Jlab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experiment E10-001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Yerevan Perspectives, 2009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MAMI Experiment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Margaryan, V.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Kakoyan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Knyazyan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Tagged weak –</a:t>
            </a:r>
            <a:r>
              <a:rPr lang="el-G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method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ANSEF Grant, Physics of Atomic Nuclei, 2011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Margaryan, et al.,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Delayed pion spectroscopy of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hypernuclei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Margaryan, et al.,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Cherenkov picosecond timing technique for high energy physics applications,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NIM 595 2008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Margaryan,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RFPMT, optical clock and precise measurements in nuclear physics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preprint arXiv:0910.3011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Margaryan et al,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precission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momentum calibration of magnetic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spectrometrs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, NIM, 846, 2017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Margaryan et al.,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Timer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ISTC project A2390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Margaryan et al., 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pion spectroscopy: a new approach</a:t>
            </a:r>
          </a:p>
        </p:txBody>
      </p:sp>
    </p:spTree>
    <p:extLst>
      <p:ext uri="{BB962C8B-B14F-4D97-AF65-F5344CB8AC3E}">
        <p14:creationId xmlns:p14="http://schemas.microsoft.com/office/powerpoint/2010/main" val="38534361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1"/>
          <p:cNvSpPr txBox="1">
            <a:spLocks noGrp="1"/>
          </p:cNvSpPr>
          <p:nvPr/>
        </p:nvSpPr>
        <p:spPr bwMode="auto">
          <a:xfrm>
            <a:off x="457200" y="6245225"/>
            <a:ext cx="2120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en-US" sz="1400">
              <a:solidFill>
                <a:srgbClr val="000000"/>
              </a:solidFill>
            </a:endParaRPr>
          </a:p>
        </p:txBody>
      </p:sp>
      <p:sp>
        <p:nvSpPr>
          <p:cNvPr id="24579" name="Footer Placeholder 2"/>
          <p:cNvSpPr txBox="1">
            <a:spLocks noGrp="1"/>
          </p:cNvSpPr>
          <p:nvPr/>
        </p:nvSpPr>
        <p:spPr bwMode="auto">
          <a:xfrm>
            <a:off x="3124200" y="6245225"/>
            <a:ext cx="2882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en-US" sz="1400">
              <a:solidFill>
                <a:srgbClr val="000000"/>
              </a:solidFill>
            </a:endParaRPr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20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endParaRPr lang="ru-RU" altLang="en-US" sz="1400">
              <a:solidFill>
                <a:srgbClr val="000000"/>
              </a:solidFill>
            </a:endParaRPr>
          </a:p>
        </p:txBody>
      </p:sp>
      <p:sp>
        <p:nvSpPr>
          <p:cNvPr id="24581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FF3300"/>
              </a:buClr>
              <a:buFont typeface="Times New Roman" pitchFamily="18" charset="0"/>
              <a:buNone/>
            </a:pPr>
            <a:endParaRPr lang="hy-AM" alt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3300"/>
              </a:buClr>
              <a:buFont typeface="Times New Roman" pitchFamily="18" charset="0"/>
              <a:buNone/>
            </a:pPr>
            <a:r>
              <a:rPr lang="hy-AM" altLang="en-US" sz="3200" dirty="0">
                <a:latin typeface="Times New Roman" pitchFamily="18" charset="0"/>
                <a:cs typeface="Times New Roman" pitchFamily="18" charset="0"/>
              </a:rPr>
              <a:t>7 priciples of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hy-AM" alt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3300"/>
              </a:buClr>
              <a:buFont typeface="Times New Roman" pitchFamily="18" charset="0"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nitiatives for 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velopment of 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rmenia</a:t>
            </a:r>
            <a:r>
              <a:rPr lang="hy-AM" altLang="en-US" sz="2800" dirty="0">
                <a:latin typeface="Times New Roman" pitchFamily="18" charset="0"/>
                <a:cs typeface="Times New Roman" pitchFamily="18" charset="0"/>
              </a:rPr>
              <a:t> – Ruben Vardanyan</a:t>
            </a:r>
          </a:p>
          <a:p>
            <a:pPr>
              <a:buClr>
                <a:srgbClr val="FF3300"/>
              </a:buClr>
              <a:buFont typeface="Times New Roman" pitchFamily="18" charset="0"/>
              <a:buNone/>
            </a:pPr>
            <a:endParaRPr lang="en-GB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Text Box 2"/>
          <p:cNvSpPr txBox="1">
            <a:spLocks noChangeArrowheads="1"/>
          </p:cNvSpPr>
          <p:nvPr/>
        </p:nvSpPr>
        <p:spPr bwMode="auto">
          <a:xfrm>
            <a:off x="0" y="1484313"/>
            <a:ext cx="9144000" cy="4229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Char char="•"/>
              <a:defRPr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long-term vision and plan spanning several decades;</a:t>
            </a:r>
            <a:endParaRPr lang="en-GB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Char char="•"/>
              <a:defRPr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Its scale and symbolic importance;</a:t>
            </a:r>
            <a:endParaRPr lang="en-GB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Char char="•"/>
              <a:defRPr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Collegiality and internationality;</a:t>
            </a:r>
            <a:endParaRPr lang="hy-AM" sz="28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Char char="•"/>
              <a:defRPr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Multiplier effect (infrastructure, social, cultural);</a:t>
            </a:r>
            <a:endParaRPr lang="hy-AM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Char char="•"/>
              <a:defRPr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Local community involvement;</a:t>
            </a:r>
            <a:endParaRPr lang="hy-AM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Char char="•"/>
              <a:defRPr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Gradual operational self-sufficiency;</a:t>
            </a:r>
            <a:endParaRPr lang="en-GB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Char char="•"/>
              <a:defRPr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Meeting high international standards and creating a new benchmark locally.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Char char="•"/>
              <a:defRPr/>
            </a:pPr>
            <a:endParaRPr lang="en-GB" sz="28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Arial" charset="0"/>
              <a:buNone/>
              <a:defRPr/>
            </a:pPr>
            <a:endParaRPr lang="en-GB" sz="20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Arial" charset="0"/>
              <a:buNone/>
              <a:defRPr/>
            </a:pPr>
            <a:endParaRPr lang="en-GB" sz="24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Arial" charset="0"/>
              <a:buNone/>
              <a:defRPr/>
            </a:pPr>
            <a:endParaRPr lang="en-GB" sz="32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Arial" charset="0"/>
              <a:buNone/>
              <a:defRPr/>
            </a:pPr>
            <a:endParaRPr lang="en-GB" sz="32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None/>
              <a:defRPr/>
            </a:pPr>
            <a:endParaRPr lang="en-GB" sz="3200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434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561502BA-DC4C-4FD3-8E7D-979FCFABB010}" type="slidenum">
              <a:rPr lang="en-GB">
                <a:latin typeface="Arial" pitchFamily="34" charset="0"/>
                <a:cs typeface="Arial" pitchFamily="34" charset="0"/>
              </a:rPr>
              <a:pPr>
                <a:buFont typeface="Arial" pitchFamily="34" charset="0"/>
                <a:buNone/>
                <a:defRPr/>
              </a:pPr>
              <a:t>40</a:t>
            </a:fld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0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52E18-8DA3-41B3-8892-4076A7991CB2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76200" y="-47876"/>
            <a:ext cx="91440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light speed versus the observer: the Kennedy–Thorndike test from GRAAL-ESRF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Gurzadyan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 Margaryan The European Physical Journal C 78 (8), 607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Oxygen Target for Studies in Nuclear Astrophysics with Laser Compton Backscattered </a:t>
            </a: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γ-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ray Beams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Ajvazyan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JRM Annand, DL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Balabanski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Grigoryan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Kakoyan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...Particles 1 (1), 9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measurements of the lifetime of medium-heavy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hypernuclei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 Tang, C Chen, A Margaryan, SA Wood, P Achenbach, ...Nuclear Physics A 973, 116-148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Compton Edge probing basic physics at Jefferson Laboratory: light speed isotropy and Lorentz invariance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Gurzadyan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 Gaskell, V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Kakoyan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 Keppel, A Margaryan, ...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preprint arXiv:1706.08907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Photon THz Timer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Margaryan, J Annand, 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Ajvazyan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Elbakyan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Gevorgian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Armenian Journal of Physics 10 (1), 23-29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precision momentum calibration of the magnetic spectrometers at MAMI for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hypernuclear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binding energy determination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Margaryan, JRM Annand, P Achenbach, 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Ajvazyan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Elbakyan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Instruments and Methods in Physics Research Section A: Accelerators …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High-Resolution Decay-Pion Spectroscopy of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Hypernuclei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Achenbach, F Schulz, S Nagao, S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Aulenbacher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Beričič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Bleser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12th International Conference on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Hypernuclear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Strange …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403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52E18-8DA3-41B3-8892-4076A7991CB2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11" y="-83106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Ground-state binding energy of from high-resolution decay-pion spectroscopy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A1 Collaboration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Physics A 954, 149-160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investigations of the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hypernucleus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Λ4H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Achenbach, F Schulz,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Aulenbacher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Beričič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Bleser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Böhm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EPJ Web of Conferences 113, 07001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Frequency Photo Multiplier Tube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Margaryan, J Annand, Armenian Journal of Physics 8 (3), 122-128</a:t>
            </a:r>
          </a:p>
          <a:p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radio frequency helical deflector for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Gevorgian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Ajvazyan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Kakoyan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Margaryan, JRM Annand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Instruments and Methods in Physics Research Section A: Accelerators …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of H Λ 4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Hyperhydrogen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Decay-Pion Spectroscopy in Electron Scattering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 Nagao, F Schulz, P Achenbach, CA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Gayoso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Böhm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review letters 114 (23), 232501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 of the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Hypernuclear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Decay Pion Spectroscopy Program at MAMI-C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Nagao, P Achenbach, N Arai, CA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Gayoso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Böhm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Borodina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2nd International Symposium on Science at J-PARC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109701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52E18-8DA3-41B3-8892-4076A7991CB2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Alpha-spectroscopy of Cf-252 decays: A new approach to searching for the </a:t>
            </a:r>
            <a:r>
              <a:rPr lang="en-US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octoneutron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Gulkanyan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Margaryan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preprint arXiv:1409.1772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Studies of </a:t>
            </a:r>
            <a:r>
              <a:rPr lang="en-US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Hypernuclei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Formation with Electron Beams at MAMI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Achenbach, CA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Gayoso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Böhm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...Few-body systems 55 (8-10), 887-892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Picosecond photon detectors for the LHC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Margaryan, 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Ajvazyan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Zhamkochyan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 Annand </a:t>
            </a: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Polonica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Proceedings Supplement 7 (4), 759-766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r>
              <a:rPr lang="en-US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Hypernuclear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decay pion spectroscopy at Mainz </a:t>
            </a:r>
            <a:r>
              <a:rPr lang="en-US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Microtron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Nagao, P Achenbach, N Arai, CA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Gayoso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Böhm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Borodina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12th Asia Pacific Physics Conference (APPC12), 013079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Kaon Tagging at 0° Scattering Angle for High-Resolution Decay-Pion Spectroscopy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 Achenbach, N Arai, ...EPJ Web of Conferences 66, 11011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Delayed Pion Spectroscopy of </a:t>
            </a:r>
            <a:r>
              <a:rPr lang="en-US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Hypernuclei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Margaryan, P Achenbach, 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Ajvazyan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 Annand, F Garibaldi, ...</a:t>
            </a:r>
          </a:p>
          <a:p>
            <a:r>
              <a:rPr lang="en-A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Prospects for </a:t>
            </a:r>
            <a:r>
              <a:rPr lang="en-US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hypernuclear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physics at Mainz: From KAOS@ MAMI to PANDA@ FAIR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 Nagao, F Schulz, S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Bleser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Steinen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 Achenbach, ...Nuclear Physics A 914, 519-529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Photon THz Timer with Radio Frequency </a:t>
            </a:r>
            <a:r>
              <a:rPr lang="en-US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PhotoMultiplier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Tube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Margaryan International Workshop on New Photon-detectors 158, 042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pion spectroscopy of electro-produced </a:t>
            </a:r>
            <a:r>
              <a:rPr lang="en-US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hypernuclei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Tsukada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 Achenbach, CA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Gayoso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...Few-body systems 54 (1-4), 375-379</a:t>
            </a:r>
          </a:p>
        </p:txBody>
      </p:sp>
    </p:spTree>
    <p:extLst>
      <p:ext uri="{BB962C8B-B14F-4D97-AF65-F5344CB8AC3E}">
        <p14:creationId xmlns:p14="http://schemas.microsoft.com/office/powerpoint/2010/main" val="8008086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1"/>
          <p:cNvSpPr txBox="1">
            <a:spLocks noGrp="1"/>
          </p:cNvSpPr>
          <p:nvPr/>
        </p:nvSpPr>
        <p:spPr bwMode="auto">
          <a:xfrm>
            <a:off x="457200" y="6245225"/>
            <a:ext cx="2120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en-US" sz="1400">
              <a:solidFill>
                <a:srgbClr val="000000"/>
              </a:solidFill>
            </a:endParaRPr>
          </a:p>
        </p:txBody>
      </p:sp>
      <p:sp>
        <p:nvSpPr>
          <p:cNvPr id="24579" name="Footer Placeholder 2"/>
          <p:cNvSpPr txBox="1">
            <a:spLocks noGrp="1"/>
          </p:cNvSpPr>
          <p:nvPr/>
        </p:nvSpPr>
        <p:spPr bwMode="auto">
          <a:xfrm>
            <a:off x="3124200" y="6245225"/>
            <a:ext cx="2882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en-US" sz="1400">
              <a:solidFill>
                <a:srgbClr val="000000"/>
              </a:solidFill>
            </a:endParaRPr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20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endParaRPr lang="ru-RU" altLang="en-US" sz="1400">
              <a:solidFill>
                <a:srgbClr val="000000"/>
              </a:solidFill>
            </a:endParaRPr>
          </a:p>
        </p:txBody>
      </p:sp>
      <p:sp>
        <p:nvSpPr>
          <p:cNvPr id="24581" name="Text Box 1"/>
          <p:cNvSpPr txBox="1">
            <a:spLocks noChangeArrowheads="1"/>
          </p:cNvSpPr>
          <p:nvPr/>
        </p:nvSpPr>
        <p:spPr bwMode="auto">
          <a:xfrm>
            <a:off x="0" y="1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FF3300"/>
              </a:buClr>
              <a:buFont typeface="Times New Roman" pitchFamily="18" charset="0"/>
              <a:buNone/>
            </a:pPr>
            <a:endParaRPr lang="hy-AM" alt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3300"/>
              </a:buClr>
              <a:buFont typeface="Times New Roman" pitchFamily="18" charset="0"/>
              <a:buNone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Summary</a:t>
            </a:r>
            <a:endParaRPr lang="hy-AM" alt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3300"/>
              </a:buClr>
              <a:buFont typeface="Times New Roman" pitchFamily="18" charset="0"/>
              <a:buNone/>
            </a:pPr>
            <a:endParaRPr lang="en-GB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Text Box 2"/>
          <p:cNvSpPr txBox="1">
            <a:spLocks noChangeArrowheads="1"/>
          </p:cNvSpPr>
          <p:nvPr/>
        </p:nvSpPr>
        <p:spPr bwMode="auto">
          <a:xfrm>
            <a:off x="0" y="685800"/>
            <a:ext cx="9144000" cy="533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defRPr/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Low-pressure MWPC technique: applications in nuclear physics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Char char="•"/>
              <a:defRPr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Two-angle, two-velocity FF detector;</a:t>
            </a:r>
            <a:endParaRPr lang="en-GB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Char char="•"/>
              <a:defRPr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Low-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Nuclear Interaction Chamber (LERNIC).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Char char="•"/>
              <a:defRPr/>
            </a:pPr>
            <a:endParaRPr lang="en-GB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defRPr/>
            </a:pP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RF timing technique: applications in life science, material science, fundamental, nuclear &amp; high energy particle physics …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Char char="•"/>
              <a:defRPr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RF heavy ion time-zero detector;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Char char="•"/>
              <a:defRPr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RF PMT &amp; RF Streak Camera;</a:t>
            </a:r>
            <a:endParaRPr lang="hy-AM" sz="28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Char char="•"/>
              <a:defRPr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3H TCSPC technique.</a:t>
            </a:r>
            <a:endParaRPr lang="hy-AM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Proposal for establishing a photocathode based industry in Armenia</a:t>
            </a:r>
            <a:endParaRPr lang="hy-AM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defRPr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Char char="•"/>
              <a:defRPr/>
            </a:pPr>
            <a:endParaRPr lang="en-GB" sz="28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Arial" charset="0"/>
              <a:buNone/>
              <a:defRPr/>
            </a:pPr>
            <a:endParaRPr lang="en-GB" sz="20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Arial" charset="0"/>
              <a:buNone/>
              <a:defRPr/>
            </a:pPr>
            <a:endParaRPr lang="en-GB" sz="24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Arial" charset="0"/>
              <a:buNone/>
              <a:defRPr/>
            </a:pPr>
            <a:endParaRPr lang="en-GB" sz="32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Arial" charset="0"/>
              <a:buNone/>
              <a:defRPr/>
            </a:pPr>
            <a:endParaRPr lang="en-GB" sz="32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None/>
              <a:defRPr/>
            </a:pPr>
            <a:endParaRPr lang="en-GB" sz="3200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434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561502BA-DC4C-4FD3-8E7D-979FCFABB010}" type="slidenum">
              <a:rPr lang="en-GB">
                <a:latin typeface="Arial" pitchFamily="34" charset="0"/>
                <a:cs typeface="Arial" pitchFamily="34" charset="0"/>
              </a:rPr>
              <a:pPr>
                <a:buFont typeface="Arial" pitchFamily="34" charset="0"/>
                <a:buNone/>
                <a:defRPr/>
              </a:pPr>
              <a:t>44</a:t>
            </a:fld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0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1"/>
          <p:cNvSpPr txBox="1">
            <a:spLocks noGrp="1"/>
          </p:cNvSpPr>
          <p:nvPr/>
        </p:nvSpPr>
        <p:spPr bwMode="auto">
          <a:xfrm>
            <a:off x="457200" y="6245225"/>
            <a:ext cx="2120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en-US" sz="1400">
              <a:solidFill>
                <a:srgbClr val="000000"/>
              </a:solidFill>
            </a:endParaRPr>
          </a:p>
        </p:txBody>
      </p:sp>
      <p:sp>
        <p:nvSpPr>
          <p:cNvPr id="24579" name="Footer Placeholder 2"/>
          <p:cNvSpPr txBox="1">
            <a:spLocks noGrp="1"/>
          </p:cNvSpPr>
          <p:nvPr/>
        </p:nvSpPr>
        <p:spPr bwMode="auto">
          <a:xfrm>
            <a:off x="3124200" y="6245225"/>
            <a:ext cx="2882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en-US" sz="1400">
              <a:solidFill>
                <a:srgbClr val="000000"/>
              </a:solidFill>
            </a:endParaRPr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20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endParaRPr lang="ru-RU" altLang="en-US" sz="1400">
              <a:solidFill>
                <a:srgbClr val="000000"/>
              </a:solidFill>
            </a:endParaRPr>
          </a:p>
        </p:txBody>
      </p:sp>
      <p:sp>
        <p:nvSpPr>
          <p:cNvPr id="24581" name="Text Box 1"/>
          <p:cNvSpPr txBox="1">
            <a:spLocks noChangeArrowheads="1"/>
          </p:cNvSpPr>
          <p:nvPr/>
        </p:nvSpPr>
        <p:spPr bwMode="auto">
          <a:xfrm>
            <a:off x="0" y="1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FF3300"/>
              </a:buClr>
              <a:buFont typeface="Times New Roman" pitchFamily="18" charset="0"/>
              <a:buNone/>
            </a:pPr>
            <a:endParaRPr lang="hy-AM" alt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3300"/>
              </a:buClr>
              <a:buFont typeface="Times New Roman" pitchFamily="18" charset="0"/>
              <a:buNone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Authors-participants</a:t>
            </a:r>
            <a:endParaRPr lang="hy-AM" alt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3300"/>
              </a:buClr>
              <a:buFont typeface="Times New Roman" pitchFamily="18" charset="0"/>
              <a:buNone/>
            </a:pPr>
            <a:endParaRPr lang="en-GB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541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lvl1pPr marL="330200" indent="-3302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Char char="•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Ajvazyan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GB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Char char="•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Vardanyan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GB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Char char="•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N.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Grigoryan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hy-AM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Char char="•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Zhamkochyan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hy-AM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Char char="•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Elbakyan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hy-AM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Char char="•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Khachatryan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GB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Char char="•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Khachatryan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Char char="•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Knyazyan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Char char="•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Marikyan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Char char="•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Parlakyan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Char char="•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Kakoyan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Char char="•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ICTC A2390.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Local Collaborators: L.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Gevorgian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V.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Gurzadyan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H.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Gulkanyan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….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Char char="•"/>
              <a:defRPr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Char char="•"/>
              <a:defRPr/>
            </a:pPr>
            <a:endParaRPr lang="en-GB" sz="28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Arial" charset="0"/>
              <a:buNone/>
              <a:defRPr/>
            </a:pPr>
            <a:endParaRPr lang="en-GB" sz="20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Arial" charset="0"/>
              <a:buNone/>
              <a:defRPr/>
            </a:pPr>
            <a:endParaRPr lang="en-GB" sz="24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Arial" charset="0"/>
              <a:buNone/>
              <a:defRPr/>
            </a:pPr>
            <a:endParaRPr lang="en-GB" sz="32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Arial" charset="0"/>
              <a:buNone/>
              <a:defRPr/>
            </a:pPr>
            <a:endParaRPr lang="en-GB" sz="32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Font typeface="Times New Roman" pitchFamily="18" charset="0"/>
              <a:buNone/>
              <a:defRPr/>
            </a:pPr>
            <a:endParaRPr lang="en-GB" sz="3200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434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fld id="{561502BA-DC4C-4FD3-8E7D-979FCFABB010}" type="slidenum">
              <a:rPr lang="en-GB">
                <a:latin typeface="Arial" pitchFamily="34" charset="0"/>
                <a:cs typeface="Arial" pitchFamily="34" charset="0"/>
              </a:rPr>
              <a:pPr>
                <a:buFont typeface="Arial" pitchFamily="34" charset="0"/>
                <a:buNone/>
                <a:defRPr/>
              </a:pPr>
              <a:t>45</a:t>
            </a:fld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0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304800"/>
          </a:xfrm>
        </p:spPr>
        <p:txBody>
          <a:bodyPr/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Laser Compton Backscattering: Test Lab for Lorentz Transformations</a:t>
            </a:r>
          </a:p>
        </p:txBody>
      </p:sp>
      <p:pic>
        <p:nvPicPr>
          <p:cNvPr id="58371" name="Picture 2" descr="http://wwwapr.kansai.jaea.go.jp/aprc-en/wp-content/blogs.dir/5/files/2011/06/fig0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1113" y="533400"/>
            <a:ext cx="3495675" cy="1552575"/>
          </a:xfrm>
        </p:spPr>
      </p:pic>
      <p:sp>
        <p:nvSpPr>
          <p:cNvPr id="58373" name="Text Box 7"/>
          <p:cNvSpPr txBox="1">
            <a:spLocks noChangeArrowheads="1"/>
          </p:cNvSpPr>
          <p:nvPr/>
        </p:nvSpPr>
        <p:spPr bwMode="auto">
          <a:xfrm>
            <a:off x="12032" y="2013743"/>
            <a:ext cx="95129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Gurzadyan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Margarian, </a:t>
            </a:r>
            <a:r>
              <a:rPr lang="en-US" alt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Inverse Compton testing of  fundamental physics and the cosmic background radiation,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Scripta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 </a:t>
            </a:r>
          </a:p>
          <a:p>
            <a:pPr marL="342900" indent="-342900"/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indent="-342900"/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/>
            <a:endParaRPr lang="en-US" altLang="en-US" sz="36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/>
            <a:endParaRPr lang="en-US" altLang="en-US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4" name="Rectangle 8"/>
          <p:cNvSpPr>
            <a:spLocks noChangeArrowheads="1"/>
          </p:cNvSpPr>
          <p:nvPr/>
        </p:nvSpPr>
        <p:spPr bwMode="auto">
          <a:xfrm>
            <a:off x="12032" y="5707333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Lorentz invariance violation (LIV): Special Relativity extensions, cosmology, dark energy…</a:t>
            </a:r>
          </a:p>
          <a:p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Gurzadyan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Gaskel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Margaryan and et al.,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Jlab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LOI -12-15-002 </a:t>
            </a:r>
          </a:p>
        </p:txBody>
      </p:sp>
      <p:pic>
        <p:nvPicPr>
          <p:cNvPr id="583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6611" y="2590800"/>
            <a:ext cx="42941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TextBox 10"/>
          <p:cNvSpPr txBox="1">
            <a:spLocks noChangeArrowheads="1"/>
          </p:cNvSpPr>
          <p:nvPr/>
        </p:nvSpPr>
        <p:spPr bwMode="auto">
          <a:xfrm>
            <a:off x="28074" y="3224463"/>
            <a:ext cx="928436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MM,    Michelson-Morley, invariance to the direction (isotropy)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KT,      Kennedy-Thorndike, invariance to the velocity of apparatus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JP Bocquet, et al.,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Limits on light-speed anisotropies from Compton scattering of high-energy electrons,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Review Letters 104 (24), 241601 (2010)</a:t>
            </a:r>
            <a:r>
              <a:rPr lang="en-US" altLang="en-US" b="1" dirty="0">
                <a:solidFill>
                  <a:srgbClr val="C00000"/>
                </a:solidFill>
              </a:rPr>
              <a:t>    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dc/c&lt;1.6˟10</a:t>
            </a:r>
            <a:r>
              <a:rPr lang="en-US" altLang="en-US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-14</a:t>
            </a:r>
            <a:endParaRPr lang="it-IT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Gurzadyan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AT Margaryan,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light speed versus the observer: the Kennedy–Thorndike test from GRAAL-ESRF,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European Physical Journal C 78 (8), 607 (2018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dc/c</a:t>
            </a:r>
            <a:r>
              <a:rPr lang="en-US" altLang="en-US" b="1" dirty="0">
                <a:solidFill>
                  <a:srgbClr val="C00000"/>
                </a:solidFill>
              </a:rPr>
              <a:t>&lt;8˟10</a:t>
            </a:r>
            <a:r>
              <a:rPr lang="en-US" altLang="en-US" b="1" baseline="30000" dirty="0">
                <a:solidFill>
                  <a:srgbClr val="C00000"/>
                </a:solidFill>
              </a:rPr>
              <a:t>-12</a:t>
            </a:r>
            <a:endParaRPr lang="it-IT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345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53000"/>
            <a:ext cx="9144000" cy="1219200"/>
          </a:xfrm>
          <a:solidFill>
            <a:schemeClr val="bg1"/>
          </a:solidFill>
        </p:spPr>
        <p:txBody>
          <a:bodyPr/>
          <a:lstStyle/>
          <a:p>
            <a:pPr algn="just" eaLnBrk="1" hangingPunct="1"/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Time-of-Flight spectrum of fragments from a collimated source  of Cf-252     between 1 and 2 (a), 1 and 3 (b) and 1 and 4 (c) chambers, respectively. Heptane 1.3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Torr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Time resolution 300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(FWHM), position resolution 0.8 mm (FWHM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51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685800"/>
            <a:ext cx="4267200" cy="4043363"/>
          </a:xfrm>
          <a:noFill/>
        </p:spPr>
      </p:pic>
      <p:sp>
        <p:nvSpPr>
          <p:cNvPr id="64516" name="Rectangle 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45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3962400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" y="0"/>
            <a:ext cx="8305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en-US" sz="32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Large Acceptance FF detector   </a:t>
            </a:r>
            <a:endParaRPr lang="ru-RU" altLang="en-US" sz="32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6350"/>
            <a:ext cx="4114800" cy="79216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 equalization</a:t>
            </a:r>
            <a:endParaRPr lang="ru-RU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3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" y="1738313"/>
            <a:ext cx="5076825" cy="3067050"/>
          </a:xfrm>
          <a:noFill/>
        </p:spPr>
      </p:pic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381000" y="5203825"/>
            <a:ext cx="35052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Schematic of the anode electrode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5541" name="Rectangle 7"/>
          <p:cNvSpPr>
            <a:spLocks noChangeArrowheads="1"/>
          </p:cNvSpPr>
          <p:nvPr/>
        </p:nvSpPr>
        <p:spPr bwMode="auto">
          <a:xfrm>
            <a:off x="0" y="733425"/>
            <a:ext cx="9144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Time-zero with time equalized anode: Ideal for TOF measurements</a:t>
            </a:r>
          </a:p>
          <a:p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find different applications, e.g. as a neutron detector with proper converter</a:t>
            </a:r>
          </a:p>
        </p:txBody>
      </p:sp>
      <p:pic>
        <p:nvPicPr>
          <p:cNvPr id="6554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0"/>
            <a:ext cx="394017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Rectangle 6"/>
          <p:cNvSpPr>
            <a:spLocks noChangeArrowheads="1"/>
          </p:cNvSpPr>
          <p:nvPr/>
        </p:nvSpPr>
        <p:spPr bwMode="auto">
          <a:xfrm>
            <a:off x="5665788" y="5378450"/>
            <a:ext cx="3097212" cy="585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Time-zero against distance from center of plane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76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Photonuclear Reactions at ELI-NP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62000" y="2743200"/>
            <a:ext cx="1428750" cy="1752600"/>
            <a:chOff x="1488" y="2352"/>
            <a:chExt cx="1200" cy="1104"/>
          </a:xfrm>
        </p:grpSpPr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2112" y="2352"/>
              <a:ext cx="57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 flipV="1">
              <a:off x="1488" y="2352"/>
              <a:ext cx="816" cy="110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228600" y="4572000"/>
            <a:ext cx="544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de-DE" sz="2400" b="1">
                <a:solidFill>
                  <a:srgbClr val="000000"/>
                </a:solidFill>
                <a:ea typeface="MS PGothic" pitchFamily="34" charset="-128"/>
              </a:rPr>
              <a:t>gs</a:t>
            </a: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304800" y="4495800"/>
            <a:ext cx="68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flipV="1">
            <a:off x="457200" y="1524000"/>
            <a:ext cx="742950" cy="2971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810000" y="2590800"/>
            <a:ext cx="655638" cy="1447800"/>
            <a:chOff x="4510" y="1728"/>
            <a:chExt cx="550" cy="912"/>
          </a:xfrm>
        </p:grpSpPr>
        <p:sp>
          <p:nvSpPr>
            <p:cNvPr id="66599" name="Text Box 10"/>
            <p:cNvSpPr txBox="1">
              <a:spLocks noChangeArrowheads="1"/>
            </p:cNvSpPr>
            <p:nvPr/>
          </p:nvSpPr>
          <p:spPr bwMode="auto">
            <a:xfrm>
              <a:off x="4510" y="1968"/>
              <a:ext cx="55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de-DE" sz="4000" b="1">
                  <a:solidFill>
                    <a:srgbClr val="FF0000"/>
                  </a:solidFill>
                  <a:ea typeface="MS PGothic" pitchFamily="34" charset="-128"/>
                  <a:sym typeface="Symbol" pitchFamily="18" charset="2"/>
                </a:rPr>
                <a:t>´</a:t>
              </a:r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4617" y="1728"/>
              <a:ext cx="0" cy="9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28600" y="2743200"/>
            <a:ext cx="571500" cy="708025"/>
            <a:chOff x="576" y="1960"/>
            <a:chExt cx="480" cy="446"/>
          </a:xfrm>
        </p:grpSpPr>
        <p:sp>
          <p:nvSpPr>
            <p:cNvPr id="24" name="Line 13"/>
            <p:cNvSpPr>
              <a:spLocks noChangeShapeType="1"/>
            </p:cNvSpPr>
            <p:nvPr/>
          </p:nvSpPr>
          <p:spPr bwMode="auto">
            <a:xfrm>
              <a:off x="576" y="2400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6598" name="Text Box 14"/>
            <p:cNvSpPr txBox="1">
              <a:spLocks noChangeArrowheads="1"/>
            </p:cNvSpPr>
            <p:nvPr/>
          </p:nvSpPr>
          <p:spPr bwMode="auto">
            <a:xfrm>
              <a:off x="603" y="1960"/>
              <a:ext cx="33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de-DE" sz="4000" b="1">
                  <a:solidFill>
                    <a:srgbClr val="FF0000"/>
                  </a:solidFill>
                  <a:ea typeface="MS PGothic" pitchFamily="34" charset="-128"/>
                  <a:sym typeface="Symbol" pitchFamily="18" charset="2"/>
                </a:rPr>
                <a:t></a:t>
              </a: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0" y="1676400"/>
            <a:ext cx="3027363" cy="708025"/>
            <a:chOff x="1152" y="1253"/>
            <a:chExt cx="2543" cy="446"/>
          </a:xfrm>
        </p:grpSpPr>
        <p:sp>
          <p:nvSpPr>
            <p:cNvPr id="27" name="Line 16"/>
            <p:cNvSpPr>
              <a:spLocks noChangeShapeType="1"/>
            </p:cNvSpPr>
            <p:nvPr/>
          </p:nvSpPr>
          <p:spPr bwMode="auto">
            <a:xfrm>
              <a:off x="1152" y="1440"/>
              <a:ext cx="1344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prstDash val="dashDot"/>
              <a:round/>
              <a:headEnd/>
              <a:tailEnd/>
            </a:ln>
            <a:effectLst/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6596" name="Text Box 17"/>
            <p:cNvSpPr txBox="1">
              <a:spLocks noChangeArrowheads="1"/>
            </p:cNvSpPr>
            <p:nvPr/>
          </p:nvSpPr>
          <p:spPr bwMode="auto">
            <a:xfrm>
              <a:off x="2426" y="1253"/>
              <a:ext cx="1269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de-DE" sz="2000" b="1">
                  <a:solidFill>
                    <a:srgbClr val="800080"/>
                  </a:solidFill>
                  <a:ea typeface="MS PGothic" pitchFamily="34" charset="-128"/>
                </a:rPr>
                <a:t>Separation</a:t>
              </a:r>
            </a:p>
            <a:p>
              <a:pPr>
                <a:buFont typeface="Wingdings" pitchFamily="2" charset="2"/>
                <a:buNone/>
              </a:pPr>
              <a:r>
                <a:rPr lang="de-DE" sz="2000" b="1">
                  <a:solidFill>
                    <a:srgbClr val="800080"/>
                  </a:solidFill>
                  <a:ea typeface="MS PGothic" pitchFamily="34" charset="-128"/>
                </a:rPr>
                <a:t>threshold</a:t>
              </a:r>
            </a:p>
          </p:txBody>
        </p:sp>
      </p:grpSp>
      <p:sp>
        <p:nvSpPr>
          <p:cNvPr id="66570" name="Text Box 18"/>
          <p:cNvSpPr txBox="1">
            <a:spLocks noChangeArrowheads="1"/>
          </p:cNvSpPr>
          <p:nvPr/>
        </p:nvSpPr>
        <p:spPr bwMode="auto">
          <a:xfrm>
            <a:off x="762000" y="4572000"/>
            <a:ext cx="596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de-DE" sz="2800" b="1" baseline="30000">
                <a:solidFill>
                  <a:srgbClr val="000000"/>
                </a:solidFill>
                <a:ea typeface="MS PGothic" pitchFamily="34" charset="-128"/>
              </a:rPr>
              <a:t>A</a:t>
            </a:r>
            <a:r>
              <a:rPr lang="de-DE" sz="2800" b="1">
                <a:solidFill>
                  <a:srgbClr val="000000"/>
                </a:solidFill>
                <a:ea typeface="MS PGothic" pitchFamily="34" charset="-128"/>
              </a:rPr>
              <a:t>X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581400" y="4038600"/>
            <a:ext cx="792163" cy="600075"/>
            <a:chOff x="2168" y="3120"/>
            <a:chExt cx="666" cy="378"/>
          </a:xfrm>
        </p:grpSpPr>
        <p:sp>
          <p:nvSpPr>
            <p:cNvPr id="31" name="Line 20"/>
            <p:cNvSpPr>
              <a:spLocks noChangeShapeType="1"/>
            </p:cNvSpPr>
            <p:nvPr/>
          </p:nvSpPr>
          <p:spPr bwMode="auto">
            <a:xfrm>
              <a:off x="2168" y="3120"/>
              <a:ext cx="57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6594" name="Text Box 21"/>
            <p:cNvSpPr txBox="1">
              <a:spLocks noChangeArrowheads="1"/>
            </p:cNvSpPr>
            <p:nvPr/>
          </p:nvSpPr>
          <p:spPr bwMode="auto">
            <a:xfrm>
              <a:off x="2232" y="3168"/>
              <a:ext cx="60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de-DE" sz="2800" b="1" baseline="30000">
                  <a:solidFill>
                    <a:srgbClr val="000000"/>
                  </a:solidFill>
                  <a:ea typeface="MS PGothic" pitchFamily="34" charset="-128"/>
                </a:rPr>
                <a:t>A´</a:t>
              </a:r>
              <a:r>
                <a:rPr lang="de-DE" sz="2800" b="1">
                  <a:solidFill>
                    <a:srgbClr val="000000"/>
                  </a:solidFill>
                  <a:ea typeface="MS PGothic" pitchFamily="34" charset="-128"/>
                </a:rPr>
                <a:t>Y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04800" y="1524000"/>
            <a:ext cx="4057650" cy="1066800"/>
            <a:chOff x="1536" y="1584"/>
            <a:chExt cx="3408" cy="672"/>
          </a:xfrm>
        </p:grpSpPr>
        <p:sp>
          <p:nvSpPr>
            <p:cNvPr id="34" name="Line 23"/>
            <p:cNvSpPr>
              <a:spLocks noChangeShapeType="1"/>
            </p:cNvSpPr>
            <p:nvPr/>
          </p:nvSpPr>
          <p:spPr bwMode="auto">
            <a:xfrm>
              <a:off x="1536" y="1584"/>
              <a:ext cx="244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5" name="Line 24"/>
            <p:cNvSpPr>
              <a:spLocks noChangeShapeType="1"/>
            </p:cNvSpPr>
            <p:nvPr/>
          </p:nvSpPr>
          <p:spPr bwMode="auto">
            <a:xfrm>
              <a:off x="4368" y="2256"/>
              <a:ext cx="57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6" name="Line 25"/>
            <p:cNvSpPr>
              <a:spLocks noChangeShapeType="1"/>
            </p:cNvSpPr>
            <p:nvPr/>
          </p:nvSpPr>
          <p:spPr bwMode="auto">
            <a:xfrm>
              <a:off x="3792" y="1584"/>
              <a:ext cx="864" cy="672"/>
            </a:xfrm>
            <a:prstGeom prst="line">
              <a:avLst/>
            </a:prstGeom>
            <a:noFill/>
            <a:ln w="38100">
              <a:solidFill>
                <a:srgbClr val="808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4191000" y="4038600"/>
            <a:ext cx="765175" cy="498475"/>
            <a:chOff x="5128" y="3241"/>
            <a:chExt cx="642" cy="314"/>
          </a:xfrm>
        </p:grpSpPr>
        <p:sp>
          <p:nvSpPr>
            <p:cNvPr id="38" name="Line 27"/>
            <p:cNvSpPr>
              <a:spLocks noChangeShapeType="1"/>
            </p:cNvSpPr>
            <p:nvPr/>
          </p:nvSpPr>
          <p:spPr bwMode="auto">
            <a:xfrm>
              <a:off x="5128" y="3241"/>
              <a:ext cx="288" cy="288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6589" name="Text Box 28"/>
            <p:cNvSpPr txBox="1">
              <a:spLocks noChangeArrowheads="1"/>
            </p:cNvSpPr>
            <p:nvPr/>
          </p:nvSpPr>
          <p:spPr bwMode="auto">
            <a:xfrm>
              <a:off x="5474" y="3264"/>
              <a:ext cx="29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de-DE" sz="2400" b="1">
                  <a:solidFill>
                    <a:srgbClr val="FF6600"/>
                  </a:solidFill>
                  <a:ea typeface="MS PGothic" pitchFamily="34" charset="-128"/>
                  <a:sym typeface="Symbol" pitchFamily="18" charset="2"/>
                </a:rPr>
                <a:t></a:t>
              </a:r>
            </a:p>
          </p:txBody>
        </p:sp>
      </p:grp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442161" y="5029200"/>
            <a:ext cx="45275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de-DE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Nuclear</a:t>
            </a:r>
            <a:r>
              <a:rPr lang="de-DE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Resonance</a:t>
            </a:r>
            <a:r>
              <a:rPr lang="de-DE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Fluorescence</a:t>
            </a:r>
            <a:r>
              <a:rPr lang="de-DE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(NRF)</a:t>
            </a:r>
          </a:p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de-DE" sz="2000" b="1" dirty="0" err="1">
                <a:solidFill>
                  <a:srgbClr val="FF66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Photoactivation</a:t>
            </a:r>
            <a:endParaRPr lang="de-DE" sz="2000" b="1" dirty="0">
              <a:solidFill>
                <a:srgbClr val="FF6600"/>
              </a:solidFill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de-DE" sz="2000" b="1" dirty="0" err="1">
                <a:solidFill>
                  <a:srgbClr val="6699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Photodesintegration</a:t>
            </a:r>
            <a:endParaRPr lang="de-DE" sz="2000" b="1" dirty="0">
              <a:solidFill>
                <a:srgbClr val="669900"/>
              </a:solidFill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1676400" y="3962400"/>
            <a:ext cx="576263" cy="498475"/>
            <a:chOff x="2444" y="2592"/>
            <a:chExt cx="484" cy="314"/>
          </a:xfrm>
        </p:grpSpPr>
        <p:sp>
          <p:nvSpPr>
            <p:cNvPr id="42" name="Line 31"/>
            <p:cNvSpPr>
              <a:spLocks noChangeShapeType="1"/>
            </p:cNvSpPr>
            <p:nvPr/>
          </p:nvSpPr>
          <p:spPr bwMode="auto">
            <a:xfrm>
              <a:off x="2640" y="2592"/>
              <a:ext cx="288" cy="288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6587" name="Text Box 32"/>
            <p:cNvSpPr txBox="1">
              <a:spLocks noChangeArrowheads="1"/>
            </p:cNvSpPr>
            <p:nvPr/>
          </p:nvSpPr>
          <p:spPr bwMode="auto">
            <a:xfrm>
              <a:off x="2444" y="2615"/>
              <a:ext cx="29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de-DE" sz="2400" b="1">
                  <a:solidFill>
                    <a:srgbClr val="FF6600"/>
                  </a:solidFill>
                  <a:ea typeface="MS PGothic" pitchFamily="34" charset="-128"/>
                  <a:sym typeface="Symbol" pitchFamily="18" charset="2"/>
                </a:rPr>
                <a:t></a:t>
              </a:r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0" y="2362200"/>
            <a:ext cx="1552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de-DE" sz="2000" b="1">
                <a:solidFill>
                  <a:srgbClr val="C0504D"/>
                </a:solidFill>
                <a:ea typeface="MS PGothic" pitchFamily="34" charset="-128"/>
              </a:rPr>
              <a:t>Absorption</a:t>
            </a:r>
          </a:p>
        </p:txBody>
      </p: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1371600" y="2743200"/>
            <a:ext cx="985838" cy="1219200"/>
            <a:chOff x="2112" y="2352"/>
            <a:chExt cx="828" cy="768"/>
          </a:xfrm>
        </p:grpSpPr>
        <p:sp>
          <p:nvSpPr>
            <p:cNvPr id="66583" name="Text Box 36"/>
            <p:cNvSpPr txBox="1">
              <a:spLocks noChangeArrowheads="1"/>
            </p:cNvSpPr>
            <p:nvPr/>
          </p:nvSpPr>
          <p:spPr bwMode="auto">
            <a:xfrm>
              <a:off x="2391" y="2544"/>
              <a:ext cx="549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de-DE" sz="4000" b="1">
                  <a:solidFill>
                    <a:srgbClr val="FF0000"/>
                  </a:solidFill>
                  <a:ea typeface="MS PGothic" pitchFamily="34" charset="-128"/>
                  <a:sym typeface="Symbol" pitchFamily="18" charset="2"/>
                </a:rPr>
                <a:t>´</a:t>
              </a:r>
            </a:p>
          </p:txBody>
        </p:sp>
        <p:sp>
          <p:nvSpPr>
            <p:cNvPr id="48" name="Line 37"/>
            <p:cNvSpPr>
              <a:spLocks noChangeShapeType="1"/>
            </p:cNvSpPr>
            <p:nvPr/>
          </p:nvSpPr>
          <p:spPr bwMode="auto">
            <a:xfrm>
              <a:off x="2112" y="3120"/>
              <a:ext cx="57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" name="Line 38"/>
            <p:cNvSpPr>
              <a:spLocks noChangeShapeType="1"/>
            </p:cNvSpPr>
            <p:nvPr/>
          </p:nvSpPr>
          <p:spPr bwMode="auto">
            <a:xfrm>
              <a:off x="2496" y="2352"/>
              <a:ext cx="0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50" name="Textfeld 1"/>
          <p:cNvSpPr txBox="1">
            <a:spLocks noChangeArrowheads="1"/>
          </p:cNvSpPr>
          <p:nvPr/>
        </p:nvSpPr>
        <p:spPr bwMode="auto">
          <a:xfrm>
            <a:off x="3733800" y="1828800"/>
            <a:ext cx="1146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en-US" sz="2000" b="1">
                <a:solidFill>
                  <a:srgbClr val="800000"/>
                </a:solidFill>
                <a:ea typeface="MS PGothic" pitchFamily="34" charset="-128"/>
              </a:rPr>
              <a:t>~ 8 MeV</a:t>
            </a:r>
          </a:p>
        </p:txBody>
      </p:sp>
      <p:sp>
        <p:nvSpPr>
          <p:cNvPr id="16795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AA66B57-FD7C-4F3B-BF62-18A5D812ED4E}" type="slidenum">
              <a:rPr lang="ro-RO" altLang="en-US" smtClean="0">
                <a:solidFill>
                  <a:srgbClr val="898989"/>
                </a:solidFill>
              </a:rPr>
              <a:pPr>
                <a:defRPr/>
              </a:pPr>
              <a:t>8</a:t>
            </a:fld>
            <a:endParaRPr lang="ro-RO" altLang="en-US" dirty="0">
              <a:solidFill>
                <a:srgbClr val="898989"/>
              </a:solidFill>
            </a:endParaRPr>
          </a:p>
        </p:txBody>
      </p:sp>
      <p:pic>
        <p:nvPicPr>
          <p:cNvPr id="66580" name="Picture 2" descr="C:\Documents and Settings\BEST111\Desktop\ELI NP\Neutron Detector.ep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02200" y="1981200"/>
            <a:ext cx="4241800" cy="2387600"/>
          </a:xfrm>
          <a:noFill/>
        </p:spPr>
      </p:pic>
      <p:sp>
        <p:nvSpPr>
          <p:cNvPr id="43" name="Title 1"/>
          <p:cNvSpPr txBox="1">
            <a:spLocks/>
          </p:cNvSpPr>
          <p:nvPr/>
        </p:nvSpPr>
        <p:spPr bwMode="auto">
          <a:xfrm>
            <a:off x="3733800" y="762000"/>
            <a:ext cx="541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altLang="en-US" sz="2400" b="1" dirty="0">
              <a:ea typeface="+mj-ea"/>
            </a:endParaRPr>
          </a:p>
          <a:p>
            <a:pPr algn="ctr" eaLnBrk="0" hangingPunct="0">
              <a:defRPr/>
            </a:pPr>
            <a:r>
              <a:rPr lang="en-US" altLang="en-US" sz="2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Photoneutron</a:t>
            </a:r>
            <a:r>
              <a:rPr lang="en-US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reactions</a:t>
            </a:r>
          </a:p>
          <a:p>
            <a:pPr algn="ctr" eaLnBrk="0" hangingPunct="0">
              <a:defRPr/>
            </a:pPr>
            <a:r>
              <a:rPr lang="el-GR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γ</a:t>
            </a:r>
            <a:r>
              <a:rPr lang="en-US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-spectroscopy without</a:t>
            </a:r>
            <a:r>
              <a:rPr lang="el-G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detection</a:t>
            </a:r>
            <a:r>
              <a:rPr lang="en-US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</a:p>
          <a:p>
            <a:pPr algn="ctr" eaLnBrk="0" hangingPunct="0">
              <a:defRPr/>
            </a:pPr>
            <a:endParaRPr lang="en-US" altLang="en-US" sz="2400" b="1" dirty="0">
              <a:ea typeface="+mj-ea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>
            <a:off x="5029200" y="441960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Neutron TOF Spectrometer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147050" cy="46037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Photo neutron spectroscopy</a:t>
            </a:r>
            <a:endParaRPr lang="ru-RU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167005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of the photo neutrons will be determined by means of TOF measurement, between photon bunches (distance 16ns), in which neutron is produced, and neutron detectors displaced on the distance L from target</a:t>
            </a:r>
            <a:endParaRPr lang="ru-RU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0" y="3052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457200">
              <a:lnSpc>
                <a:spcPct val="58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457200">
              <a:lnSpc>
                <a:spcPct val="58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1143000" y="3989388"/>
          <a:ext cx="20764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78" name="Equation" r:id="rId3" imgW="837836" imgH="393529" progId="">
                  <p:embed/>
                </p:oleObj>
              </mc:Choice>
              <mc:Fallback>
                <p:oleObj name="Equation" r:id="rId3" imgW="837836" imgH="393529" progId="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989388"/>
                        <a:ext cx="2076450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7"/>
          <p:cNvSpPr>
            <a:spLocks noChangeArrowheads="1"/>
          </p:cNvSpPr>
          <p:nvPr/>
        </p:nvSpPr>
        <p:spPr bwMode="auto">
          <a:xfrm>
            <a:off x="3505200" y="4286250"/>
            <a:ext cx="3200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457200"/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(MeV); T (ns); L (m)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35" name="Rectangle 8"/>
          <p:cNvSpPr>
            <a:spLocks noChangeArrowheads="1"/>
          </p:cNvSpPr>
          <p:nvPr/>
        </p:nvSpPr>
        <p:spPr bwMode="auto">
          <a:xfrm>
            <a:off x="495300" y="2533650"/>
            <a:ext cx="8153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457200"/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resolution expressed to the time resolution and transit time uncertainty </a:t>
            </a:r>
          </a:p>
        </p:txBody>
      </p:sp>
      <p:sp>
        <p:nvSpPr>
          <p:cNvPr id="1036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457200">
              <a:lnSpc>
                <a:spcPct val="58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graphicFrame>
        <p:nvGraphicFramePr>
          <p:cNvPr id="1027" name="Object 10"/>
          <p:cNvGraphicFramePr>
            <a:graphicFrameLocks noChangeAspect="1"/>
          </p:cNvGraphicFramePr>
          <p:nvPr/>
        </p:nvGraphicFramePr>
        <p:xfrm>
          <a:off x="990600" y="3071813"/>
          <a:ext cx="62484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79" name="Формула" r:id="rId5" imgW="1663700" imgH="241300" progId="">
                  <p:embed/>
                </p:oleObj>
              </mc:Choice>
              <mc:Fallback>
                <p:oleObj name="Формула" r:id="rId5" imgW="1663700" imgH="241300" progId="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071813"/>
                        <a:ext cx="6248400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Date Placeholder 10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None/>
            </a:pPr>
            <a:endParaRPr lang="en-GB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None/>
            </a:pPr>
            <a:fld id="{6CA63817-3176-4F66-9C41-6BDE3EAF0349}" type="slidenum">
              <a:rPr lang="en-GB" altLang="en-US" smtClean="0">
                <a:latin typeface="Arial" pitchFamily="34" charset="0"/>
                <a:cs typeface="Arial" pitchFamily="34" charset="0"/>
              </a:rPr>
              <a:pPr>
                <a:buFont typeface="Arial" pitchFamily="34" charset="0"/>
                <a:buNone/>
              </a:pPr>
              <a:t>9</a:t>
            </a:fld>
            <a:endParaRPr lang="en-GB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276600" y="6237288"/>
            <a:ext cx="2882900" cy="4714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None/>
            </a:pPr>
            <a:endParaRPr lang="ru-RU" alt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075788"/>
              </p:ext>
            </p:extLst>
          </p:nvPr>
        </p:nvGraphicFramePr>
        <p:xfrm>
          <a:off x="990600" y="5486400"/>
          <a:ext cx="24003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80" name="Equation" r:id="rId7" imgW="850531" imgH="177723" progId="">
                  <p:embed/>
                </p:oleObj>
              </mc:Choice>
              <mc:Fallback>
                <p:oleObj name="Equation" r:id="rId7" imgW="850531" imgH="177723" progId="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486400"/>
                        <a:ext cx="2400300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0"/>
          <p:cNvGraphicFramePr>
            <a:graphicFrameLocks noChangeAspect="1"/>
          </p:cNvGraphicFramePr>
          <p:nvPr/>
        </p:nvGraphicFramePr>
        <p:xfrm>
          <a:off x="3962400" y="5334000"/>
          <a:ext cx="283368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81" name="Equation" r:id="rId9" imgW="863225" imgH="228501" progId="">
                  <p:embed/>
                </p:oleObj>
              </mc:Choice>
              <mc:Fallback>
                <p:oleObj name="Equation" r:id="rId9" imgW="863225" imgH="228501" progId="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334000"/>
                        <a:ext cx="2833688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12103</TotalTime>
  <Words>2710</Words>
  <Application>Microsoft Office PowerPoint</Application>
  <PresentationFormat>On-screen Show (4:3)</PresentationFormat>
  <Paragraphs>513</Paragraphs>
  <Slides>46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</vt:lpstr>
      <vt:lpstr>Calibri</vt:lpstr>
      <vt:lpstr>Liberation Sans</vt:lpstr>
      <vt:lpstr>NimbusSanL-Regu</vt:lpstr>
      <vt:lpstr>StarSymbol</vt:lpstr>
      <vt:lpstr>Sylfaen</vt:lpstr>
      <vt:lpstr>Times New Roman</vt:lpstr>
      <vt:lpstr>Wingdings</vt:lpstr>
      <vt:lpstr>Default Design</vt:lpstr>
      <vt:lpstr>5_Default Design</vt:lpstr>
      <vt:lpstr>Equation</vt:lpstr>
      <vt:lpstr>Формула</vt:lpstr>
      <vt:lpstr>PowerPoint Presentation</vt:lpstr>
      <vt:lpstr>Outline </vt:lpstr>
      <vt:lpstr>Double Velocity Double Angle FF Detector</vt:lpstr>
      <vt:lpstr>Decay pion spectroscopy of light hypernuclei</vt:lpstr>
      <vt:lpstr>Laser Compton Backscattering: Test Lab for Lorentz Transformations</vt:lpstr>
      <vt:lpstr>Time-of-Flight spectrum of fragments from a collimated source  of Cf-252     between 1 and 2 (a), 1 and 3 (b) and 1 and 4 (c) chambers, respectively. Heptane 1.3 Torr. Time resolution 300 ps (FWHM), position resolution 0.8 mm (FWHM)</vt:lpstr>
      <vt:lpstr>Time equalization</vt:lpstr>
      <vt:lpstr>Photonuclear Reactions at ELI-NP</vt:lpstr>
      <vt:lpstr>Photo neutron spectroscopy</vt:lpstr>
      <vt:lpstr>PowerPoint Presentation</vt:lpstr>
      <vt:lpstr>Prototype of LERNIC</vt:lpstr>
      <vt:lpstr>Typical electrical signals from MWPC generated by alpha particles from Pu-239 </vt:lpstr>
      <vt:lpstr>Rate capability of the low-pressure MWPC</vt:lpstr>
      <vt:lpstr>Time resolution of the MWPC single unit for α-particles is σ=400 ps</vt:lpstr>
      <vt:lpstr>TOF between the anode and cathode planes of MWPC unit </vt:lpstr>
      <vt:lpstr>PowerPoint Presentation</vt:lpstr>
      <vt:lpstr>PowerPoint Presentation</vt:lpstr>
      <vt:lpstr>PowerPoint Presentation</vt:lpstr>
      <vt:lpstr> (γ,α) and (γ,p) reactions for nuclear astrophysics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Images of the deflected 2.5 keV continuous electron beam at the phosphor screen.   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STED Microscope (Nobel prize 2014)</vt:lpstr>
      <vt:lpstr>Diffuse Optical Tomography (DOT)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amur</dc:creator>
  <cp:lastModifiedBy>Samvel</cp:lastModifiedBy>
  <cp:revision>398</cp:revision>
  <cp:lastPrinted>1601-01-01T00:00:00Z</cp:lastPrinted>
  <dcterms:created xsi:type="dcterms:W3CDTF">1601-01-01T00:00:00Z</dcterms:created>
  <dcterms:modified xsi:type="dcterms:W3CDTF">2018-11-30T08:00:01Z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